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0"/>
  </p:notesMasterIdLst>
  <p:sldIdLst>
    <p:sldId id="257" r:id="rId2"/>
    <p:sldId id="259" r:id="rId3"/>
    <p:sldId id="258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9" r:id="rId21"/>
    <p:sldId id="280" r:id="rId22"/>
    <p:sldId id="277" r:id="rId23"/>
    <p:sldId id="278" r:id="rId24"/>
    <p:sldId id="282" r:id="rId25"/>
    <p:sldId id="286" r:id="rId26"/>
    <p:sldId id="283" r:id="rId27"/>
    <p:sldId id="284" r:id="rId28"/>
    <p:sldId id="287" r:id="rId29"/>
    <p:sldId id="289" r:id="rId30"/>
    <p:sldId id="290" r:id="rId31"/>
    <p:sldId id="291" r:id="rId32"/>
    <p:sldId id="292" r:id="rId33"/>
    <p:sldId id="293" r:id="rId34"/>
    <p:sldId id="310" r:id="rId35"/>
    <p:sldId id="294" r:id="rId36"/>
    <p:sldId id="303" r:id="rId37"/>
    <p:sldId id="295" r:id="rId38"/>
    <p:sldId id="304" r:id="rId39"/>
    <p:sldId id="296" r:id="rId40"/>
    <p:sldId id="307" r:id="rId41"/>
    <p:sldId id="297" r:id="rId42"/>
    <p:sldId id="298" r:id="rId43"/>
    <p:sldId id="308" r:id="rId44"/>
    <p:sldId id="309" r:id="rId45"/>
    <p:sldId id="299" r:id="rId46"/>
    <p:sldId id="301" r:id="rId47"/>
    <p:sldId id="302" r:id="rId48"/>
    <p:sldId id="288" r:id="rId4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94" autoAdjust="0"/>
    <p:restoredTop sz="94660"/>
  </p:normalViewPr>
  <p:slideViewPr>
    <p:cSldViewPr snapToGrid="0">
      <p:cViewPr varScale="1">
        <p:scale>
          <a:sx n="74" d="100"/>
          <a:sy n="74" d="100"/>
        </p:scale>
        <p:origin x="6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1092D2-8766-46A5-B7DC-6DB66A0768CB}" type="datetimeFigureOut">
              <a:rPr lang="en-US" smtClean="0"/>
              <a:t>4/19/2021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278AAA-5855-4900-BD69-671C10597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198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1pPr>
            <a:lvl2pPr marL="742950" indent="-28575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2pPr>
            <a:lvl3pPr marL="11430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3pPr>
            <a:lvl4pPr marL="16002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4pPr>
            <a:lvl5pPr marL="20574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5pPr>
            <a:lvl6pPr marL="25146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6pPr>
            <a:lvl7pPr marL="29718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7pPr>
            <a:lvl8pPr marL="34290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8pPr>
            <a:lvl9pPr marL="38862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9pPr>
          </a:lstStyle>
          <a:p>
            <a:pPr eaLnBrk="1" hangingPunct="1"/>
            <a:fld id="{F043F621-C435-4F2D-9728-A7419743A54F}" type="slidenum">
              <a:rPr lang="sr-Latn-CS" altLang="en-US">
                <a:latin typeface="Arial" panose="020B0604020202020204" pitchFamily="34" charset="0"/>
              </a:rPr>
              <a:pPr eaLnBrk="1" hangingPunct="1"/>
              <a:t>6</a:t>
            </a:fld>
            <a:endParaRPr lang="sr-Latn-CS" altLang="en-US">
              <a:latin typeface="Arial" panose="020B0604020202020204" pitchFamily="34" charset="0"/>
            </a:endParaRPr>
          </a:p>
        </p:txBody>
      </p:sp>
      <p:sp>
        <p:nvSpPr>
          <p:cNvPr id="25603" name="Rectangle 7"/>
          <p:cNvSpPr txBox="1">
            <a:spLocks noGrp="1" noChangeArrowheads="1"/>
          </p:cNvSpPr>
          <p:nvPr/>
        </p:nvSpPr>
        <p:spPr bwMode="auto">
          <a:xfrm>
            <a:off x="3860800" y="9442450"/>
            <a:ext cx="295275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31" tIns="47866" rIns="95731" bIns="47866" anchor="b"/>
          <a:lstStyle>
            <a:lvl1pPr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1pPr>
            <a:lvl2pPr marL="742950" indent="-28575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2pPr>
            <a:lvl3pPr marL="11430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3pPr>
            <a:lvl4pPr marL="16002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4pPr>
            <a:lvl5pPr marL="20574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5pPr>
            <a:lvl6pPr marL="25146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6pPr>
            <a:lvl7pPr marL="29718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7pPr>
            <a:lvl8pPr marL="34290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8pPr>
            <a:lvl9pPr marL="38862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9pPr>
          </a:lstStyle>
          <a:p>
            <a:pPr algn="r" eaLnBrk="1" hangingPunct="1"/>
            <a:fld id="{2EAAA02D-C433-4020-AABE-48148F605999}" type="slidenum">
              <a:rPr lang="sr-Latn-CS" altLang="en-US" sz="1200">
                <a:latin typeface="Arial" panose="020B0604020202020204" pitchFamily="34" charset="0"/>
              </a:rPr>
              <a:pPr algn="r" eaLnBrk="1" hangingPunct="1"/>
              <a:t>6</a:t>
            </a:fld>
            <a:endParaRPr lang="sr-Latn-CS" altLang="en-US" sz="1200">
              <a:latin typeface="Arial" panose="020B0604020202020204" pitchFamily="34" charset="0"/>
            </a:endParaRPr>
          </a:p>
        </p:txBody>
      </p:sp>
      <p:sp>
        <p:nvSpPr>
          <p:cNvPr id="256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471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1pPr>
            <a:lvl2pPr marL="742950" indent="-28575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2pPr>
            <a:lvl3pPr marL="11430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3pPr>
            <a:lvl4pPr marL="16002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4pPr>
            <a:lvl5pPr marL="20574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5pPr>
            <a:lvl6pPr marL="25146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6pPr>
            <a:lvl7pPr marL="29718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7pPr>
            <a:lvl8pPr marL="34290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8pPr>
            <a:lvl9pPr marL="38862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9pPr>
          </a:lstStyle>
          <a:p>
            <a:pPr eaLnBrk="1" hangingPunct="1"/>
            <a:fld id="{E61B40A8-DB03-4B71-B422-5C095DC65687}" type="slidenum">
              <a:rPr lang="sr-Latn-CS" altLang="en-US">
                <a:latin typeface="Arial" panose="020B0604020202020204" pitchFamily="34" charset="0"/>
              </a:rPr>
              <a:pPr eaLnBrk="1" hangingPunct="1"/>
              <a:t>26</a:t>
            </a:fld>
            <a:endParaRPr lang="sr-Latn-CS" altLang="en-US">
              <a:latin typeface="Arial" panose="020B0604020202020204" pitchFamily="34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22813"/>
            <a:ext cx="4999038" cy="44751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11814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1pPr>
            <a:lvl2pPr marL="742950" indent="-28575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2pPr>
            <a:lvl3pPr marL="11430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3pPr>
            <a:lvl4pPr marL="16002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4pPr>
            <a:lvl5pPr marL="20574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5pPr>
            <a:lvl6pPr marL="25146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6pPr>
            <a:lvl7pPr marL="29718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7pPr>
            <a:lvl8pPr marL="34290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8pPr>
            <a:lvl9pPr marL="38862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9pPr>
          </a:lstStyle>
          <a:p>
            <a:pPr eaLnBrk="1" hangingPunct="1"/>
            <a:fld id="{A2FA548C-D061-4C4C-81E2-F94F52BCBE70}" type="slidenum">
              <a:rPr lang="sr-Latn-CS" altLang="en-US">
                <a:latin typeface="Arial" panose="020B0604020202020204" pitchFamily="34" charset="0"/>
              </a:rPr>
              <a:pPr eaLnBrk="1" hangingPunct="1"/>
              <a:t>7</a:t>
            </a:fld>
            <a:endParaRPr lang="sr-Latn-CS" altLang="en-US">
              <a:latin typeface="Arial" panose="020B0604020202020204" pitchFamily="34" charset="0"/>
            </a:endParaRPr>
          </a:p>
        </p:txBody>
      </p:sp>
      <p:sp>
        <p:nvSpPr>
          <p:cNvPr id="26627" name="Rectangle 7"/>
          <p:cNvSpPr txBox="1">
            <a:spLocks noGrp="1" noChangeArrowheads="1"/>
          </p:cNvSpPr>
          <p:nvPr/>
        </p:nvSpPr>
        <p:spPr bwMode="auto">
          <a:xfrm>
            <a:off x="3860800" y="9442450"/>
            <a:ext cx="295275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31" tIns="47866" rIns="95731" bIns="47866" anchor="b"/>
          <a:lstStyle>
            <a:lvl1pPr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1pPr>
            <a:lvl2pPr marL="742950" indent="-28575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2pPr>
            <a:lvl3pPr marL="11430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3pPr>
            <a:lvl4pPr marL="16002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4pPr>
            <a:lvl5pPr marL="20574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5pPr>
            <a:lvl6pPr marL="25146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6pPr>
            <a:lvl7pPr marL="29718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7pPr>
            <a:lvl8pPr marL="34290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8pPr>
            <a:lvl9pPr marL="38862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9pPr>
          </a:lstStyle>
          <a:p>
            <a:pPr algn="r" eaLnBrk="1" hangingPunct="1"/>
            <a:fld id="{A01D427C-2DEC-477E-8451-71DAEAD0432F}" type="slidenum">
              <a:rPr lang="sr-Latn-CS" altLang="en-US" sz="1200">
                <a:latin typeface="Arial" panose="020B0604020202020204" pitchFamily="34" charset="0"/>
              </a:rPr>
              <a:pPr algn="r" eaLnBrk="1" hangingPunct="1"/>
              <a:t>7</a:t>
            </a:fld>
            <a:endParaRPr lang="sr-Latn-CS" altLang="en-US" sz="1200">
              <a:latin typeface="Arial" panose="020B0604020202020204" pitchFamily="34" charset="0"/>
            </a:endParaRPr>
          </a:p>
        </p:txBody>
      </p:sp>
      <p:sp>
        <p:nvSpPr>
          <p:cNvPr id="266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0988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1pPr>
            <a:lvl2pPr marL="742950" indent="-28575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2pPr>
            <a:lvl3pPr marL="11430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3pPr>
            <a:lvl4pPr marL="16002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4pPr>
            <a:lvl5pPr marL="20574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5pPr>
            <a:lvl6pPr marL="25146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6pPr>
            <a:lvl7pPr marL="29718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7pPr>
            <a:lvl8pPr marL="34290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8pPr>
            <a:lvl9pPr marL="38862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9pPr>
          </a:lstStyle>
          <a:p>
            <a:pPr eaLnBrk="1" hangingPunct="1"/>
            <a:fld id="{5254DF5E-1BA7-4A63-A942-266B722FA09A}" type="slidenum">
              <a:rPr lang="sr-Latn-CS" altLang="en-US">
                <a:latin typeface="Arial" panose="020B0604020202020204" pitchFamily="34" charset="0"/>
              </a:rPr>
              <a:pPr eaLnBrk="1" hangingPunct="1"/>
              <a:t>8</a:t>
            </a:fld>
            <a:endParaRPr lang="sr-Latn-CS" altLang="en-US">
              <a:latin typeface="Arial" panose="020B0604020202020204" pitchFamily="34" charset="0"/>
            </a:endParaRPr>
          </a:p>
        </p:txBody>
      </p:sp>
      <p:sp>
        <p:nvSpPr>
          <p:cNvPr id="27651" name="Rectangle 7"/>
          <p:cNvSpPr txBox="1">
            <a:spLocks noGrp="1" noChangeArrowheads="1"/>
          </p:cNvSpPr>
          <p:nvPr/>
        </p:nvSpPr>
        <p:spPr bwMode="auto">
          <a:xfrm>
            <a:off x="3860800" y="9442450"/>
            <a:ext cx="295275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31" tIns="47866" rIns="95731" bIns="47866" anchor="b"/>
          <a:lstStyle>
            <a:lvl1pPr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1pPr>
            <a:lvl2pPr marL="742950" indent="-28575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2pPr>
            <a:lvl3pPr marL="11430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3pPr>
            <a:lvl4pPr marL="16002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4pPr>
            <a:lvl5pPr marL="20574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5pPr>
            <a:lvl6pPr marL="25146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6pPr>
            <a:lvl7pPr marL="29718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7pPr>
            <a:lvl8pPr marL="34290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8pPr>
            <a:lvl9pPr marL="38862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9pPr>
          </a:lstStyle>
          <a:p>
            <a:pPr algn="r" eaLnBrk="1" hangingPunct="1"/>
            <a:fld id="{01DC765D-598C-4CD4-A45E-CD3755C6015C}" type="slidenum">
              <a:rPr lang="sr-Latn-CS" altLang="en-US" sz="1200">
                <a:latin typeface="Arial" panose="020B0604020202020204" pitchFamily="34" charset="0"/>
              </a:rPr>
              <a:pPr algn="r" eaLnBrk="1" hangingPunct="1"/>
              <a:t>8</a:t>
            </a:fld>
            <a:endParaRPr lang="sr-Latn-CS" altLang="en-US" sz="1200">
              <a:latin typeface="Arial" panose="020B0604020202020204" pitchFamily="34" charset="0"/>
            </a:endParaRPr>
          </a:p>
        </p:txBody>
      </p:sp>
      <p:sp>
        <p:nvSpPr>
          <p:cNvPr id="276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88818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1pPr>
            <a:lvl2pPr marL="742950" indent="-28575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2pPr>
            <a:lvl3pPr marL="11430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3pPr>
            <a:lvl4pPr marL="16002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4pPr>
            <a:lvl5pPr marL="20574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5pPr>
            <a:lvl6pPr marL="25146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6pPr>
            <a:lvl7pPr marL="29718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7pPr>
            <a:lvl8pPr marL="34290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8pPr>
            <a:lvl9pPr marL="38862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9pPr>
          </a:lstStyle>
          <a:p>
            <a:pPr eaLnBrk="1" hangingPunct="1"/>
            <a:fld id="{7A9DA4FE-7BA7-4D85-BC82-C4914065A71C}" type="slidenum">
              <a:rPr lang="sr-Latn-CS" altLang="en-US">
                <a:latin typeface="Arial" panose="020B0604020202020204" pitchFamily="34" charset="0"/>
              </a:rPr>
              <a:pPr eaLnBrk="1" hangingPunct="1"/>
              <a:t>12</a:t>
            </a:fld>
            <a:endParaRPr lang="sr-Latn-CS" altLang="en-US">
              <a:latin typeface="Arial" panose="020B0604020202020204" pitchFamily="34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22813"/>
            <a:ext cx="4999038" cy="44751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1685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1pPr>
            <a:lvl2pPr marL="742950" indent="-28575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2pPr>
            <a:lvl3pPr marL="11430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3pPr>
            <a:lvl4pPr marL="16002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4pPr>
            <a:lvl5pPr marL="20574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5pPr>
            <a:lvl6pPr marL="25146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6pPr>
            <a:lvl7pPr marL="29718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7pPr>
            <a:lvl8pPr marL="34290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8pPr>
            <a:lvl9pPr marL="38862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9pPr>
          </a:lstStyle>
          <a:p>
            <a:pPr eaLnBrk="1" hangingPunct="1"/>
            <a:fld id="{41ACCE76-7D24-486B-AFE0-F2A0C9C8F952}" type="slidenum">
              <a:rPr lang="sr-Latn-CS" altLang="en-US">
                <a:latin typeface="Arial" panose="020B0604020202020204" pitchFamily="34" charset="0"/>
              </a:rPr>
              <a:pPr eaLnBrk="1" hangingPunct="1"/>
              <a:t>13</a:t>
            </a:fld>
            <a:endParaRPr lang="sr-Latn-CS" altLang="en-US">
              <a:latin typeface="Arial" panose="020B0604020202020204" pitchFamily="34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22813"/>
            <a:ext cx="4999038" cy="44751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36971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1pPr>
            <a:lvl2pPr marL="742950" indent="-28575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2pPr>
            <a:lvl3pPr marL="11430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3pPr>
            <a:lvl4pPr marL="16002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4pPr>
            <a:lvl5pPr marL="20574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5pPr>
            <a:lvl6pPr marL="25146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6pPr>
            <a:lvl7pPr marL="29718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7pPr>
            <a:lvl8pPr marL="34290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8pPr>
            <a:lvl9pPr marL="38862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9pPr>
          </a:lstStyle>
          <a:p>
            <a:pPr eaLnBrk="1" hangingPunct="1"/>
            <a:fld id="{0AC9BFC5-CAD8-4585-B8FE-A665FDEAE2A2}" type="slidenum">
              <a:rPr lang="sr-Latn-CS" altLang="en-US">
                <a:latin typeface="Arial" panose="020B0604020202020204" pitchFamily="34" charset="0"/>
              </a:rPr>
              <a:pPr eaLnBrk="1" hangingPunct="1"/>
              <a:t>14</a:t>
            </a:fld>
            <a:endParaRPr lang="sr-Latn-CS" altLang="en-US">
              <a:latin typeface="Arial" panose="020B0604020202020204" pitchFamily="34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22813"/>
            <a:ext cx="4999038" cy="44751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4759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1pPr>
            <a:lvl2pPr marL="742950" indent="-28575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2pPr>
            <a:lvl3pPr marL="11430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3pPr>
            <a:lvl4pPr marL="16002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4pPr>
            <a:lvl5pPr marL="20574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5pPr>
            <a:lvl6pPr marL="25146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6pPr>
            <a:lvl7pPr marL="29718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7pPr>
            <a:lvl8pPr marL="34290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8pPr>
            <a:lvl9pPr marL="38862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9pPr>
          </a:lstStyle>
          <a:p>
            <a:pPr eaLnBrk="1" hangingPunct="1"/>
            <a:fld id="{F44D45D3-8A1A-4791-A022-7AFD8CA7C716}" type="slidenum">
              <a:rPr lang="sr-Latn-CS" altLang="en-US">
                <a:latin typeface="Arial" panose="020B0604020202020204" pitchFamily="34" charset="0"/>
              </a:rPr>
              <a:pPr eaLnBrk="1" hangingPunct="1"/>
              <a:t>15</a:t>
            </a:fld>
            <a:endParaRPr lang="sr-Latn-CS" altLang="en-US">
              <a:latin typeface="Arial" panose="020B0604020202020204" pitchFamily="34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22813"/>
            <a:ext cx="4999038" cy="44751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84219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1pPr>
            <a:lvl2pPr marL="742950" indent="-28575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2pPr>
            <a:lvl3pPr marL="11430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3pPr>
            <a:lvl4pPr marL="16002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4pPr>
            <a:lvl5pPr marL="20574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5pPr>
            <a:lvl6pPr marL="25146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6pPr>
            <a:lvl7pPr marL="29718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7pPr>
            <a:lvl8pPr marL="34290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8pPr>
            <a:lvl9pPr marL="38862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9pPr>
          </a:lstStyle>
          <a:p>
            <a:pPr eaLnBrk="1" hangingPunct="1"/>
            <a:fld id="{34E078D7-4C3D-4277-AC7C-46A70C779C9E}" type="slidenum">
              <a:rPr lang="sr-Latn-CS" altLang="en-US">
                <a:latin typeface="Arial" panose="020B0604020202020204" pitchFamily="34" charset="0"/>
              </a:rPr>
              <a:pPr eaLnBrk="1" hangingPunct="1"/>
              <a:t>24</a:t>
            </a:fld>
            <a:endParaRPr lang="sr-Latn-CS" altLang="en-US">
              <a:latin typeface="Arial" panose="020B0604020202020204" pitchFamily="34" charset="0"/>
            </a:endParaRPr>
          </a:p>
        </p:txBody>
      </p:sp>
      <p:sp>
        <p:nvSpPr>
          <p:cNvPr id="32771" name="Rectangle 7"/>
          <p:cNvSpPr txBox="1">
            <a:spLocks noGrp="1" noChangeArrowheads="1"/>
          </p:cNvSpPr>
          <p:nvPr/>
        </p:nvSpPr>
        <p:spPr bwMode="auto">
          <a:xfrm>
            <a:off x="3860800" y="9442450"/>
            <a:ext cx="295275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31" tIns="47866" rIns="95731" bIns="47866" anchor="b"/>
          <a:lstStyle>
            <a:lvl1pPr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1pPr>
            <a:lvl2pPr marL="742950" indent="-28575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2pPr>
            <a:lvl3pPr marL="11430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3pPr>
            <a:lvl4pPr marL="16002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4pPr>
            <a:lvl5pPr marL="20574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5pPr>
            <a:lvl6pPr marL="25146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6pPr>
            <a:lvl7pPr marL="29718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7pPr>
            <a:lvl8pPr marL="34290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8pPr>
            <a:lvl9pPr marL="38862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9pPr>
          </a:lstStyle>
          <a:p>
            <a:pPr algn="r" eaLnBrk="1" hangingPunct="1"/>
            <a:fld id="{6D05036F-C5A2-49D9-9550-9E23BB15F716}" type="slidenum">
              <a:rPr lang="sr-Latn-CS" altLang="en-US" sz="1200">
                <a:latin typeface="Arial" panose="020B0604020202020204" pitchFamily="34" charset="0"/>
              </a:rPr>
              <a:pPr algn="r" eaLnBrk="1" hangingPunct="1"/>
              <a:t>24</a:t>
            </a:fld>
            <a:endParaRPr lang="sr-Latn-CS" altLang="en-US" sz="1200">
              <a:latin typeface="Arial" panose="020B0604020202020204" pitchFamily="34" charset="0"/>
            </a:endParaRPr>
          </a:p>
        </p:txBody>
      </p:sp>
      <p:sp>
        <p:nvSpPr>
          <p:cNvPr id="327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91220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1pPr>
            <a:lvl2pPr marL="742950" indent="-28575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2pPr>
            <a:lvl3pPr marL="11430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3pPr>
            <a:lvl4pPr marL="16002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4pPr>
            <a:lvl5pPr marL="20574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5pPr>
            <a:lvl6pPr marL="25146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6pPr>
            <a:lvl7pPr marL="29718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7pPr>
            <a:lvl8pPr marL="34290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8pPr>
            <a:lvl9pPr marL="38862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9pPr>
          </a:lstStyle>
          <a:p>
            <a:pPr eaLnBrk="1" hangingPunct="1"/>
            <a:fld id="{34E078D7-4C3D-4277-AC7C-46A70C779C9E}" type="slidenum">
              <a:rPr lang="sr-Latn-CS" altLang="en-US">
                <a:latin typeface="Arial" panose="020B0604020202020204" pitchFamily="34" charset="0"/>
              </a:rPr>
              <a:pPr eaLnBrk="1" hangingPunct="1"/>
              <a:t>25</a:t>
            </a:fld>
            <a:endParaRPr lang="sr-Latn-CS" altLang="en-US">
              <a:latin typeface="Arial" panose="020B0604020202020204" pitchFamily="34" charset="0"/>
            </a:endParaRPr>
          </a:p>
        </p:txBody>
      </p:sp>
      <p:sp>
        <p:nvSpPr>
          <p:cNvPr id="32771" name="Rectangle 7"/>
          <p:cNvSpPr txBox="1">
            <a:spLocks noGrp="1" noChangeArrowheads="1"/>
          </p:cNvSpPr>
          <p:nvPr/>
        </p:nvSpPr>
        <p:spPr bwMode="auto">
          <a:xfrm>
            <a:off x="3860800" y="9442450"/>
            <a:ext cx="295275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31" tIns="47866" rIns="95731" bIns="47866" anchor="b"/>
          <a:lstStyle>
            <a:lvl1pPr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1pPr>
            <a:lvl2pPr marL="742950" indent="-28575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2pPr>
            <a:lvl3pPr marL="11430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3pPr>
            <a:lvl4pPr marL="16002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4pPr>
            <a:lvl5pPr marL="2057400" indent="-228600" defTabSz="9588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5pPr>
            <a:lvl6pPr marL="25146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6pPr>
            <a:lvl7pPr marL="29718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7pPr>
            <a:lvl8pPr marL="34290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8pPr>
            <a:lvl9pPr marL="38862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9pPr>
          </a:lstStyle>
          <a:p>
            <a:pPr algn="r" eaLnBrk="1" hangingPunct="1"/>
            <a:fld id="{6D05036F-C5A2-49D9-9550-9E23BB15F716}" type="slidenum">
              <a:rPr lang="sr-Latn-CS" altLang="en-US" sz="1200">
                <a:latin typeface="Arial" panose="020B0604020202020204" pitchFamily="34" charset="0"/>
              </a:rPr>
              <a:pPr algn="r" eaLnBrk="1" hangingPunct="1"/>
              <a:t>25</a:t>
            </a:fld>
            <a:endParaRPr lang="sr-Latn-CS" altLang="en-US" sz="1200">
              <a:latin typeface="Arial" panose="020B0604020202020204" pitchFamily="34" charset="0"/>
            </a:endParaRPr>
          </a:p>
        </p:txBody>
      </p:sp>
      <p:sp>
        <p:nvSpPr>
          <p:cNvPr id="327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2353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484" y="68263"/>
            <a:ext cx="6720416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39184" y="2205039"/>
            <a:ext cx="10955867" cy="1042987"/>
          </a:xfrm>
        </p:spPr>
        <p:txBody>
          <a:bodyPr/>
          <a:lstStyle>
            <a:lvl1pPr algn="ctr">
              <a:defRPr sz="4200"/>
            </a:lvl1pPr>
          </a:lstStyle>
          <a:p>
            <a:r>
              <a:rPr lang="sr-Latn-CS" altLang="en-US"/>
              <a:t>Click to edit Master title style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34434" y="3789363"/>
            <a:ext cx="10945284" cy="811212"/>
          </a:xfrm>
        </p:spPr>
        <p:txBody>
          <a:bodyPr/>
          <a:lstStyle>
            <a:lvl1pPr marL="0" indent="0" algn="ctr">
              <a:buFontTx/>
              <a:buNone/>
              <a:defRPr sz="3200"/>
            </a:lvl1pPr>
          </a:lstStyle>
          <a:p>
            <a:r>
              <a:rPr lang="sr-Latn-CS" alt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09600" y="6248400"/>
            <a:ext cx="28448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sr-Latn-C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943081-64AA-4670-AB42-6DB49115E427}" type="slidenum">
              <a:rPr lang="sr-Latn-CS" altLang="en-US">
                <a:solidFill>
                  <a:srgbClr val="000000"/>
                </a:solidFill>
              </a:rPr>
              <a:pPr/>
              <a:t>‹#›</a:t>
            </a:fld>
            <a:endParaRPr lang="sr-Latn-C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836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FE9A06-AA75-421C-8898-6FDFD65E24A5}" type="slidenum">
              <a:rPr lang="sr-Latn-CS" altLang="en-US">
                <a:solidFill>
                  <a:srgbClr val="000000"/>
                </a:solidFill>
              </a:rPr>
              <a:pPr/>
              <a:t>‹#›</a:t>
            </a:fld>
            <a:endParaRPr lang="sr-Latn-C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459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22239"/>
            <a:ext cx="27432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22239"/>
            <a:ext cx="80264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CB30B3-A262-4C67-9781-236401444C3B}" type="slidenum">
              <a:rPr lang="sr-Latn-CS" altLang="en-US">
                <a:solidFill>
                  <a:srgbClr val="000000"/>
                </a:solidFill>
              </a:rPr>
              <a:pPr/>
              <a:t>‹#›</a:t>
            </a:fld>
            <a:endParaRPr lang="sr-Latn-C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954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2DCA72-8117-482B-9961-97974BE9C19C}" type="slidenum">
              <a:rPr lang="sr-Latn-CS" altLang="en-US">
                <a:solidFill>
                  <a:srgbClr val="000000"/>
                </a:solidFill>
              </a:rPr>
              <a:pPr/>
              <a:t>‹#›</a:t>
            </a:fld>
            <a:endParaRPr lang="sr-Latn-C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656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F7747A-ED9F-42EC-A8A2-4EAB9853510D}" type="slidenum">
              <a:rPr lang="sr-Latn-CS" altLang="en-US">
                <a:solidFill>
                  <a:srgbClr val="000000"/>
                </a:solidFill>
              </a:rPr>
              <a:pPr/>
              <a:t>‹#›</a:t>
            </a:fld>
            <a:endParaRPr lang="sr-Latn-C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427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19263"/>
            <a:ext cx="53848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9263"/>
            <a:ext cx="53848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049998-8513-40D0-85B3-A3822FADFCC7}" type="slidenum">
              <a:rPr lang="sr-Latn-CS" altLang="en-US">
                <a:solidFill>
                  <a:srgbClr val="000000"/>
                </a:solidFill>
              </a:rPr>
              <a:pPr/>
              <a:t>‹#›</a:t>
            </a:fld>
            <a:endParaRPr lang="sr-Latn-C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754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CD96D8-F671-4AB5-9833-3229BA200AE3}" type="slidenum">
              <a:rPr lang="sr-Latn-CS" altLang="en-US">
                <a:solidFill>
                  <a:srgbClr val="000000"/>
                </a:solidFill>
              </a:rPr>
              <a:pPr/>
              <a:t>‹#›</a:t>
            </a:fld>
            <a:endParaRPr lang="sr-Latn-C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567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087160-F3C7-4BE5-924A-287D7E9ADABB}" type="slidenum">
              <a:rPr lang="sr-Latn-CS" altLang="en-US">
                <a:solidFill>
                  <a:srgbClr val="000000"/>
                </a:solidFill>
              </a:rPr>
              <a:pPr/>
              <a:t>‹#›</a:t>
            </a:fld>
            <a:endParaRPr lang="sr-Latn-C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561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>
              <a:solidFill>
                <a:srgbClr val="000000"/>
              </a:solidFill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693-B836-47B6-B7A3-021F2F7E9486}" type="slidenum">
              <a:rPr lang="sr-Latn-CS" altLang="en-US">
                <a:solidFill>
                  <a:srgbClr val="000000"/>
                </a:solidFill>
              </a:rPr>
              <a:pPr/>
              <a:t>‹#›</a:t>
            </a:fld>
            <a:endParaRPr lang="sr-Latn-C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864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7C6F50-7B00-4BF8-A1D5-2AB47A9FEA77}" type="slidenum">
              <a:rPr lang="sr-Latn-CS" altLang="en-US">
                <a:solidFill>
                  <a:srgbClr val="000000"/>
                </a:solidFill>
              </a:rPr>
              <a:pPr/>
              <a:t>‹#›</a:t>
            </a:fld>
            <a:endParaRPr lang="sr-Latn-C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418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E540A7-055A-432F-AD33-D38B9E026670}" type="slidenum">
              <a:rPr lang="sr-Latn-CS" altLang="en-US">
                <a:solidFill>
                  <a:srgbClr val="000000"/>
                </a:solidFill>
              </a:rPr>
              <a:pPr/>
              <a:t>‹#›</a:t>
            </a:fld>
            <a:endParaRPr lang="sr-Latn-C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709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22238"/>
            <a:ext cx="10957984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title style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719263"/>
            <a:ext cx="10972800" cy="441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text styles</a:t>
            </a:r>
          </a:p>
          <a:p>
            <a:pPr lvl="1"/>
            <a:r>
              <a:rPr lang="sr-Latn-CS" altLang="en-US" smtClean="0"/>
              <a:t>Second level</a:t>
            </a:r>
          </a:p>
          <a:p>
            <a:pPr lvl="2"/>
            <a:r>
              <a:rPr lang="sr-Latn-CS" altLang="en-US" smtClean="0"/>
              <a:t>Third level</a:t>
            </a:r>
          </a:p>
          <a:p>
            <a:pPr lvl="3"/>
            <a:r>
              <a:rPr lang="sr-Latn-CS" altLang="en-US" smtClean="0"/>
              <a:t>Fourth level</a:t>
            </a:r>
          </a:p>
          <a:p>
            <a:pPr lvl="4"/>
            <a:r>
              <a:rPr lang="sr-Latn-CS" altLang="en-US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sr-Latn-CS" altLang="en-US">
              <a:solidFill>
                <a:srgbClr val="000000"/>
              </a:solidFill>
            </a:endParaRP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DB8AA84-848B-42A3-8829-5A703063892A}" type="slidenum">
              <a:rPr lang="sr-Latn-C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sr-Latn-CS" altLang="en-US">
              <a:solidFill>
                <a:srgbClr val="000000"/>
              </a:solidFill>
            </a:endParaRPr>
          </a:p>
        </p:txBody>
      </p:sp>
      <p:sp>
        <p:nvSpPr>
          <p:cNvPr id="17448" name="Line 40"/>
          <p:cNvSpPr>
            <a:spLocks noChangeShapeType="1"/>
          </p:cNvSpPr>
          <p:nvPr userDrawn="1"/>
        </p:nvSpPr>
        <p:spPr bwMode="auto">
          <a:xfrm flipV="1">
            <a:off x="527051" y="1341438"/>
            <a:ext cx="11135783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17449" name="Line 41"/>
          <p:cNvSpPr>
            <a:spLocks noChangeShapeType="1"/>
          </p:cNvSpPr>
          <p:nvPr userDrawn="1"/>
        </p:nvSpPr>
        <p:spPr bwMode="auto">
          <a:xfrm>
            <a:off x="8015818" y="6524625"/>
            <a:ext cx="3649133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17450" name="Line 42"/>
          <p:cNvSpPr>
            <a:spLocks noChangeShapeType="1"/>
          </p:cNvSpPr>
          <p:nvPr userDrawn="1"/>
        </p:nvSpPr>
        <p:spPr bwMode="auto">
          <a:xfrm>
            <a:off x="11664951" y="5805489"/>
            <a:ext cx="0" cy="720725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17451" name="Line 43"/>
          <p:cNvSpPr>
            <a:spLocks noChangeShapeType="1"/>
          </p:cNvSpPr>
          <p:nvPr userDrawn="1"/>
        </p:nvSpPr>
        <p:spPr bwMode="auto">
          <a:xfrm>
            <a:off x="6096001" y="260350"/>
            <a:ext cx="5568951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094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1593850"/>
            <a:ext cx="9144000" cy="1042988"/>
          </a:xfrm>
        </p:spPr>
        <p:txBody>
          <a:bodyPr/>
          <a:lstStyle/>
          <a:p>
            <a:pPr eaLnBrk="1" hangingPunct="1"/>
            <a:r>
              <a:rPr lang="sr-Cyrl-CS" altLang="en-US" sz="2500" dirty="0"/>
              <a:t>ИНТЕГРИСАНЕ</a:t>
            </a:r>
            <a:r>
              <a:rPr lang="sr-Latn-CS" altLang="en-US" sz="2500" dirty="0"/>
              <a:t> </a:t>
            </a:r>
            <a:r>
              <a:rPr lang="sr-Cyrl-CS" altLang="en-US" sz="2500" dirty="0"/>
              <a:t>АКАДЕМСКЕ СТУДИЈЕ ФАРМАЦИЈЕ</a:t>
            </a:r>
            <a:br>
              <a:rPr lang="sr-Cyrl-CS" altLang="en-US" sz="2500" dirty="0"/>
            </a:br>
            <a:r>
              <a:rPr lang="sr-Cyrl-CS" altLang="en-US" sz="2500" dirty="0"/>
              <a:t>Издавање лекова у пракси</a:t>
            </a:r>
            <a:br>
              <a:rPr lang="sr-Cyrl-CS" altLang="en-US" sz="2500" dirty="0"/>
            </a:br>
            <a:r>
              <a:rPr lang="sr-Cyrl-CS" altLang="en-US" sz="1500" dirty="0"/>
              <a:t/>
            </a:r>
            <a:br>
              <a:rPr lang="sr-Cyrl-CS" altLang="en-US" sz="1500" dirty="0"/>
            </a:br>
            <a:r>
              <a:rPr lang="sr-Cyrl-CS" altLang="en-US" sz="2500" dirty="0" smtClean="0">
                <a:solidFill>
                  <a:srgbClr val="CC0000"/>
                </a:solidFill>
              </a:rPr>
              <a:t> </a:t>
            </a:r>
            <a:r>
              <a:rPr lang="sr-Latn-CS" altLang="en-US" sz="2500" dirty="0" smtClean="0">
                <a:solidFill>
                  <a:srgbClr val="CC0000"/>
                </a:solidFill>
              </a:rPr>
              <a:t>10</a:t>
            </a:r>
            <a:r>
              <a:rPr lang="sr-Cyrl-RS" altLang="en-US" sz="2500" dirty="0" smtClean="0">
                <a:solidFill>
                  <a:srgbClr val="CC0000"/>
                </a:solidFill>
              </a:rPr>
              <a:t>. недеља наставе</a:t>
            </a:r>
            <a:endParaRPr lang="sr-Latn-CS" altLang="en-US" sz="2500" dirty="0">
              <a:solidFill>
                <a:srgbClr val="CC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46975" y="3206839"/>
            <a:ext cx="10625070" cy="3317786"/>
          </a:xfrm>
        </p:spPr>
        <p:txBody>
          <a:bodyPr/>
          <a:lstStyle/>
          <a:p>
            <a:pPr eaLnBrk="1" hangingPunct="1"/>
            <a:r>
              <a:rPr lang="sr-Cyrl-RS" b="1" dirty="0" smtClean="0"/>
              <a:t>Ангина пекторис</a:t>
            </a:r>
          </a:p>
          <a:p>
            <a:pPr eaLnBrk="1" hangingPunct="1"/>
            <a:r>
              <a:rPr lang="ru-RU" sz="2800" dirty="0"/>
              <a:t>- нитрати, бета </a:t>
            </a:r>
            <a:r>
              <a:rPr lang="ru-RU" sz="2800" dirty="0" smtClean="0"/>
              <a:t>блокатори, блокатори </a:t>
            </a:r>
            <a:r>
              <a:rPr lang="ru-RU" sz="2800" dirty="0"/>
              <a:t>канала за </a:t>
            </a:r>
            <a:r>
              <a:rPr lang="ru-RU" sz="2800" dirty="0" smtClean="0"/>
              <a:t>калцијум - </a:t>
            </a:r>
          </a:p>
          <a:p>
            <a:pPr eaLnBrk="1" hangingPunct="1"/>
            <a:r>
              <a:rPr lang="ru-RU" sz="2400" dirty="0" smtClean="0"/>
              <a:t> </a:t>
            </a:r>
            <a:endParaRPr lang="en-US" sz="2400" dirty="0" smtClean="0"/>
          </a:p>
          <a:p>
            <a:pPr eaLnBrk="1" hangingPunct="1"/>
            <a:endParaRPr lang="en-US" altLang="en-US" sz="2400" b="1" dirty="0">
              <a:solidFill>
                <a:srgbClr val="CC0000"/>
              </a:solidFill>
            </a:endParaRPr>
          </a:p>
          <a:p>
            <a:pPr eaLnBrk="1" hangingPunct="1"/>
            <a:r>
              <a:rPr lang="sr-Cyrl-CS" altLang="en-US" sz="2800" b="1" dirty="0" smtClean="0">
                <a:solidFill>
                  <a:srgbClr val="CC0000"/>
                </a:solidFill>
              </a:rPr>
              <a:t>Доц.</a:t>
            </a:r>
            <a:r>
              <a:rPr lang="en-US" altLang="en-US" sz="2800" b="1" dirty="0" smtClean="0">
                <a:solidFill>
                  <a:srgbClr val="CC0000"/>
                </a:solidFill>
              </a:rPr>
              <a:t> </a:t>
            </a:r>
            <a:r>
              <a:rPr lang="sr-Cyrl-CS" altLang="en-US" sz="2800" b="1" dirty="0" smtClean="0">
                <a:solidFill>
                  <a:srgbClr val="CC0000"/>
                </a:solidFill>
              </a:rPr>
              <a:t>др Радиша Павловић</a:t>
            </a:r>
            <a:endParaRPr lang="sr-Cyrl-CS" altLang="en-US" sz="2800" b="1" dirty="0">
              <a:solidFill>
                <a:srgbClr val="CC0000"/>
              </a:solidFill>
            </a:endParaRPr>
          </a:p>
          <a:p>
            <a:pPr eaLnBrk="1" hangingPunct="1"/>
            <a:endParaRPr lang="sr-Latn-CS" altLang="en-US" sz="2800" dirty="0">
              <a:solidFill>
                <a:srgbClr val="C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08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15156" y="46038"/>
            <a:ext cx="9613096" cy="1295400"/>
          </a:xfrm>
        </p:spPr>
        <p:txBody>
          <a:bodyPr/>
          <a:lstStyle/>
          <a:p>
            <a:pPr eaLnBrk="1" hangingPunct="1"/>
            <a:r>
              <a:rPr lang="sr-Cyrl-CS" altLang="en-US" dirty="0" smtClean="0"/>
              <a:t>Толеранција и нежељена дејства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5155" y="1628776"/>
            <a:ext cx="10895527" cy="50403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altLang="en-US" sz="2600" dirty="0"/>
              <a:t>Проблем: Појава толеранције на њихов ефекат -  брзо настаје и брзо се губи.</a:t>
            </a:r>
            <a:endParaRPr lang="en-US" altLang="en-US" sz="2600" dirty="0"/>
          </a:p>
          <a:p>
            <a:pPr eaLnBrk="1" hangingPunct="1">
              <a:lnSpc>
                <a:spcPct val="90000"/>
              </a:lnSpc>
            </a:pPr>
            <a:r>
              <a:rPr lang="sr-Cyrl-CS" altLang="en-US" sz="2600" dirty="0"/>
              <a:t>Препорука: интермитентна примена нитрата.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 altLang="en-US" sz="2600" dirty="0"/>
              <a:t>	</a:t>
            </a:r>
            <a:r>
              <a:rPr lang="sr-Cyrl-CS" altLang="en-US" sz="2600" i="1" dirty="0"/>
              <a:t>Оваква примена није без опасности због тзв. ”ефекта нултог сата” на који треба скренути пажњу болеснику.</a:t>
            </a:r>
          </a:p>
          <a:p>
            <a:pPr eaLnBrk="1" hangingPunct="1">
              <a:lnSpc>
                <a:spcPct val="90000"/>
              </a:lnSpc>
            </a:pPr>
            <a:r>
              <a:rPr lang="sr-Cyrl-CS" altLang="en-US" sz="2600" dirty="0"/>
              <a:t>Нежељена дејства нитрата су блага и последица су њиховог основног ефекта на крвне судове. </a:t>
            </a:r>
            <a:endParaRPr lang="sr-Latn-CS" altLang="en-US" sz="2600" dirty="0"/>
          </a:p>
          <a:p>
            <a:pPr eaLnBrk="1" hangingPunct="1">
              <a:lnSpc>
                <a:spcPct val="90000"/>
              </a:lnSpc>
            </a:pPr>
            <a:r>
              <a:rPr lang="sr-Cyrl-CS" altLang="en-US" sz="2600" dirty="0"/>
              <a:t>Јављају се главобоља и црвенило лица и врата, осећај топлоте, тахикардија и ортостатска хипотензија, </a:t>
            </a:r>
            <a:r>
              <a:rPr lang="sr-Latn-CS" altLang="en-US" sz="2600" dirty="0" smtClean="0"/>
              <a:t>метхемоглобинемија</a:t>
            </a:r>
            <a:endParaRPr lang="sr-Cyrl-RS" altLang="en-US" sz="2600" dirty="0" smtClean="0"/>
          </a:p>
          <a:p>
            <a:pPr eaLnBrk="1" hangingPunct="1">
              <a:lnSpc>
                <a:spcPct val="90000"/>
              </a:lnSpc>
            </a:pPr>
            <a:r>
              <a:rPr lang="sr-Cyrl-RS" altLang="en-US" sz="2600" dirty="0" smtClean="0"/>
              <a:t>Контраиндикације – хипертрофична кардиомиопатија, изражњна стеноза аортне валвуле и конкомитантна примена инибитора фосфодиестеразе – силденафил, тадалафил...</a:t>
            </a:r>
            <a:endParaRPr lang="sr-Cyrl-CS" altLang="en-US" sz="2600" dirty="0"/>
          </a:p>
        </p:txBody>
      </p:sp>
    </p:spTree>
    <p:extLst>
      <p:ext uri="{BB962C8B-B14F-4D97-AF65-F5344CB8AC3E}">
        <p14:creationId xmlns:p14="http://schemas.microsoft.com/office/powerpoint/2010/main" val="231742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Нитрати дугог дејства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500" dirty="0" smtClean="0"/>
              <a:t>Формулације нитрата дугог дејства (нитроглицерин, изосорбид динитрат и изосорбид мононитрат) треба сматрати </a:t>
            </a:r>
            <a:r>
              <a:rPr lang="ru-RU" sz="2500" b="1" u="sng" dirty="0" smtClean="0"/>
              <a:t>другом</a:t>
            </a:r>
            <a:r>
              <a:rPr lang="ru-RU" sz="2500" dirty="0" smtClean="0"/>
              <a:t> терапијском линијом када је иницијална терапија бета-блокатором или БКК који припада не-дихидропиридинима контраиндикована, лоше се подноси , или је недовољна за контролу симптома</a:t>
            </a:r>
          </a:p>
          <a:p>
            <a:r>
              <a:rPr lang="ru-RU" sz="2500" dirty="0" smtClean="0"/>
              <a:t>Нитроглицерин споро ослобађајући– фластер или орално</a:t>
            </a:r>
          </a:p>
          <a:p>
            <a:r>
              <a:rPr lang="ru-RU" sz="2500" dirty="0" smtClean="0"/>
              <a:t>Биорасположивост ИЗСДН зависи од интериндивидуалних разлика у конверзији у јетри и мања је од ИЗСМН чија је  БИ – 100%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303375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3793" y="1628775"/>
            <a:ext cx="10547796" cy="4895850"/>
          </a:xfrm>
        </p:spPr>
        <p:txBody>
          <a:bodyPr/>
          <a:lstStyle/>
          <a:p>
            <a:pPr marL="365125" indent="-365125" eaLnBrk="1" hangingPunct="1">
              <a:lnSpc>
                <a:spcPct val="95000"/>
              </a:lnSpc>
            </a:pPr>
            <a:r>
              <a:rPr lang="sr-Cyrl-CS" altLang="en-US" sz="2500" dirty="0"/>
              <a:t>К</a:t>
            </a:r>
            <a:r>
              <a:rPr lang="sr-Latn-CS" altLang="en-US" sz="2500" dirty="0"/>
              <a:t>омпетитивни блокатори адренергичких β1 и β2 рецептора, делују на сва ткива и органе у којима се ови рецептори налазе</a:t>
            </a:r>
          </a:p>
          <a:p>
            <a:pPr marL="365125" indent="-365125" eaLnBrk="1" hangingPunct="1">
              <a:lnSpc>
                <a:spcPct val="95000"/>
              </a:lnSpc>
            </a:pPr>
            <a:r>
              <a:rPr lang="sr-Cyrl-CS" altLang="en-US" sz="2500" dirty="0"/>
              <a:t>К</a:t>
            </a:r>
            <a:r>
              <a:rPr lang="sr-Latn-CS" altLang="en-US" sz="2500" dirty="0"/>
              <a:t>ардиоселективни (делују на β1 рецепторе у миокарду): атенолол</a:t>
            </a:r>
            <a:r>
              <a:rPr lang="sr-Cyrl-CS" altLang="en-US" sz="2500" dirty="0"/>
              <a:t>, </a:t>
            </a:r>
            <a:r>
              <a:rPr lang="sr-Latn-CS" altLang="en-US" sz="2500" dirty="0"/>
              <a:t>метопролол, ацебутолол, бевантолол...</a:t>
            </a:r>
          </a:p>
          <a:p>
            <a:pPr marL="365125" indent="-365125" eaLnBrk="1" hangingPunct="1">
              <a:lnSpc>
                <a:spcPct val="95000"/>
              </a:lnSpc>
            </a:pPr>
            <a:r>
              <a:rPr lang="sr-Cyrl-CS" altLang="en-US" sz="2500" dirty="0"/>
              <a:t>Н</a:t>
            </a:r>
            <a:r>
              <a:rPr lang="sr-Latn-CS" altLang="en-US" sz="2500" dirty="0"/>
              <a:t>еселективни (делују на β1 рецепторе у миокарду и β2 рецепторе у плућима): пропранолол, соталол,</a:t>
            </a:r>
            <a:r>
              <a:rPr lang="sr-Cyrl-CS" altLang="en-US" sz="2500" dirty="0"/>
              <a:t> </a:t>
            </a:r>
            <a:r>
              <a:rPr lang="sr-Latn-CS" altLang="en-US" sz="2500" dirty="0"/>
              <a:t>окспренолол, пиндолол...</a:t>
            </a:r>
            <a:endParaRPr lang="sr-Cyrl-CS" altLang="en-US" sz="2500" dirty="0"/>
          </a:p>
          <a:p>
            <a:pPr marL="365125" indent="-365125" eaLnBrk="1" hangingPunct="1"/>
            <a:r>
              <a:rPr lang="en-US" altLang="en-US" sz="2600" dirty="0" err="1"/>
              <a:t>Мешовити</a:t>
            </a:r>
            <a:r>
              <a:rPr lang="sr-Cyrl-CS" altLang="en-US" sz="2600" dirty="0"/>
              <a:t> </a:t>
            </a:r>
            <a:r>
              <a:rPr lang="en-US" altLang="en-US" sz="2600" dirty="0"/>
              <a:t>(</a:t>
            </a:r>
            <a:r>
              <a:rPr lang="el-GR" altLang="en-US" sz="2600" dirty="0"/>
              <a:t>α</a:t>
            </a:r>
            <a:r>
              <a:rPr lang="en-US" altLang="en-US" sz="2600" dirty="0"/>
              <a:t>1, </a:t>
            </a:r>
            <a:r>
              <a:rPr lang="sr-Latn-CS" altLang="en-US" sz="2500" dirty="0"/>
              <a:t>β1 </a:t>
            </a:r>
            <a:r>
              <a:rPr lang="en-US" altLang="en-US" sz="2600" dirty="0"/>
              <a:t>и </a:t>
            </a:r>
            <a:r>
              <a:rPr lang="sr-Latn-CS" altLang="en-US" sz="2500" dirty="0"/>
              <a:t>β</a:t>
            </a:r>
            <a:r>
              <a:rPr lang="en-US" altLang="en-US" sz="2600" dirty="0"/>
              <a:t>2)</a:t>
            </a:r>
            <a:r>
              <a:rPr lang="sr-Cyrl-CS" altLang="en-US" sz="2600" dirty="0"/>
              <a:t>: </a:t>
            </a:r>
            <a:r>
              <a:rPr lang="en-US" altLang="en-US" sz="2600" dirty="0" err="1"/>
              <a:t>карведилол</a:t>
            </a:r>
            <a:endParaRPr lang="en-US" altLang="en-US" sz="2600" dirty="0"/>
          </a:p>
        </p:txBody>
      </p:sp>
      <p:sp>
        <p:nvSpPr>
          <p:cNvPr id="17411" name="Rectangle 4"/>
          <p:cNvSpPr>
            <a:spLocks noGrp="1" noChangeArrowheads="1"/>
          </p:cNvSpPr>
          <p:nvPr>
            <p:ph type="title"/>
          </p:nvPr>
        </p:nvSpPr>
        <p:spPr>
          <a:xfrm>
            <a:off x="553793" y="44450"/>
            <a:ext cx="9583984" cy="1295400"/>
          </a:xfrm>
        </p:spPr>
        <p:txBody>
          <a:bodyPr/>
          <a:lstStyle/>
          <a:p>
            <a:pPr eaLnBrk="1" hangingPunct="1"/>
            <a:r>
              <a:rPr lang="sr-Cyrl-CS" altLang="en-US" dirty="0" smtClean="0"/>
              <a:t>Бета блокатори</a:t>
            </a:r>
            <a:endParaRPr lang="sr-Latn-C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45051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4851" y="1700213"/>
            <a:ext cx="10560676" cy="4392612"/>
          </a:xfrm>
          <a:noFill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5000"/>
              </a:lnSpc>
            </a:pPr>
            <a:r>
              <a:rPr lang="sr-Cyrl-CS" altLang="en-US" sz="2600" dirty="0"/>
              <a:t>Постепено увођење у терапију, постепено искључење</a:t>
            </a:r>
            <a:endParaRPr lang="sr-Latn-CS" altLang="en-US" sz="2600" dirty="0"/>
          </a:p>
          <a:p>
            <a:pPr eaLnBrk="1" hangingPunct="1">
              <a:lnSpc>
                <a:spcPct val="95000"/>
              </a:lnSpc>
            </a:pPr>
            <a:r>
              <a:rPr lang="sr-Cyrl-CS" altLang="en-US" sz="2600" dirty="0"/>
              <a:t>Добро се ресорбују из ГИТ-а, максималне концентрације у крви: након 1-3 сата после </a:t>
            </a:r>
            <a:r>
              <a:rPr lang="sr-Latn-CS" altLang="en-US" sz="2600" dirty="0"/>
              <a:t>per os</a:t>
            </a:r>
            <a:r>
              <a:rPr lang="sr-Cyrl-CS" altLang="en-US" sz="2600" dirty="0"/>
              <a:t> примене </a:t>
            </a:r>
          </a:p>
          <a:p>
            <a:pPr eaLnBrk="1" hangingPunct="1">
              <a:lnSpc>
                <a:spcPct val="95000"/>
              </a:lnSpc>
            </a:pPr>
            <a:r>
              <a:rPr lang="sr-Cyrl-CS" altLang="en-US" sz="2600" dirty="0"/>
              <a:t>Метаболизам првог пролаза кроз јетру → мала биорасположивост (око 30%)</a:t>
            </a:r>
          </a:p>
          <a:p>
            <a:pPr eaLnBrk="1" hangingPunct="1">
              <a:lnSpc>
                <a:spcPct val="95000"/>
              </a:lnSpc>
            </a:pPr>
            <a:r>
              <a:rPr lang="sr-Cyrl-CS" altLang="en-US" sz="2600" dirty="0"/>
              <a:t>Велики волумен дистрибуције, Т1/2 око 2-5 сати, елиминација преко јетре или бубрега</a:t>
            </a:r>
          </a:p>
        </p:txBody>
      </p:sp>
      <p:sp>
        <p:nvSpPr>
          <p:cNvPr id="18435" name="Rectangle 5"/>
          <p:cNvSpPr>
            <a:spLocks noGrp="1" noChangeArrowheads="1"/>
          </p:cNvSpPr>
          <p:nvPr>
            <p:ph type="title"/>
          </p:nvPr>
        </p:nvSpPr>
        <p:spPr>
          <a:xfrm>
            <a:off x="566671" y="46038"/>
            <a:ext cx="9571106" cy="1295400"/>
          </a:xfrm>
          <a:noFill/>
        </p:spPr>
        <p:txBody>
          <a:bodyPr/>
          <a:lstStyle/>
          <a:p>
            <a:pPr eaLnBrk="1" hangingPunct="1"/>
            <a:r>
              <a:rPr lang="sr-Cyrl-CS" altLang="en-US" dirty="0" smtClean="0"/>
              <a:t>Бета блокатори</a:t>
            </a:r>
            <a:endParaRPr lang="sr-Latn-C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50003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3793" y="1628775"/>
            <a:ext cx="10612190" cy="4895850"/>
          </a:xfrm>
          <a:noFill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5000"/>
              </a:lnSpc>
            </a:pPr>
            <a:r>
              <a:rPr lang="sr-Cyrl-CS" altLang="en-US" sz="2500" dirty="0"/>
              <a:t>Ефекат остварују тако што:</a:t>
            </a:r>
          </a:p>
          <a:p>
            <a:pPr lvl="1" eaLnBrk="1" hangingPunct="1">
              <a:lnSpc>
                <a:spcPct val="95000"/>
              </a:lnSpc>
            </a:pPr>
            <a:r>
              <a:rPr lang="sr-Cyrl-CS" altLang="en-US" sz="2500" dirty="0"/>
              <a:t>смањују фреквенцију срчаног рада</a:t>
            </a:r>
          </a:p>
          <a:p>
            <a:pPr lvl="1" eaLnBrk="1" hangingPunct="1">
              <a:lnSpc>
                <a:spcPct val="95000"/>
              </a:lnSpc>
            </a:pPr>
            <a:r>
              <a:rPr lang="sr-Cyrl-CS" altLang="en-US" sz="2500" dirty="0"/>
              <a:t>смањују контрактилност миокарда</a:t>
            </a:r>
          </a:p>
          <a:p>
            <a:pPr lvl="1" eaLnBrk="1" hangingPunct="1">
              <a:lnSpc>
                <a:spcPct val="95000"/>
              </a:lnSpc>
            </a:pPr>
            <a:r>
              <a:rPr lang="sr-Cyrl-CS" altLang="en-US" sz="2500" dirty="0"/>
              <a:t>снижавају повишени артеријски крвни притисак</a:t>
            </a:r>
          </a:p>
          <a:p>
            <a:pPr eaLnBrk="1" hangingPunct="1">
              <a:lnSpc>
                <a:spcPct val="95000"/>
              </a:lnSpc>
            </a:pPr>
            <a:r>
              <a:rPr lang="sr-Cyrl-CS" altLang="en-US" sz="2500" dirty="0"/>
              <a:t>Постиже се:</a:t>
            </a:r>
          </a:p>
          <a:p>
            <a:pPr lvl="1" eaLnBrk="1" hangingPunct="1">
              <a:lnSpc>
                <a:spcPct val="95000"/>
              </a:lnSpc>
            </a:pPr>
            <a:r>
              <a:rPr lang="sr-Cyrl-CS" altLang="en-US" sz="2500" dirty="0"/>
              <a:t>повећана толеранција према напору</a:t>
            </a:r>
          </a:p>
          <a:p>
            <a:pPr lvl="1" eaLnBrk="1" hangingPunct="1">
              <a:lnSpc>
                <a:spcPct val="95000"/>
              </a:lnSpc>
            </a:pPr>
            <a:r>
              <a:rPr lang="sr-Cyrl-CS" altLang="en-US" sz="2500" dirty="0"/>
              <a:t>смањење учесталости напада ангине пекторис</a:t>
            </a:r>
          </a:p>
          <a:p>
            <a:pPr lvl="1" eaLnBrk="1" hangingPunct="1">
              <a:lnSpc>
                <a:spcPct val="95000"/>
              </a:lnSpc>
            </a:pPr>
            <a:r>
              <a:rPr lang="sr-Cyrl-CS" altLang="en-US" sz="2500" dirty="0"/>
              <a:t>смањење потребе за нитроглицеролом</a:t>
            </a:r>
          </a:p>
          <a:p>
            <a:pPr eaLnBrk="1" hangingPunct="1">
              <a:lnSpc>
                <a:spcPct val="95000"/>
              </a:lnSpc>
            </a:pPr>
            <a:r>
              <a:rPr lang="sr-Cyrl-CS" altLang="en-US" sz="2500" dirty="0"/>
              <a:t>Терапијска доза одређује се индивидуално</a:t>
            </a:r>
          </a:p>
          <a:p>
            <a:pPr eaLnBrk="1" hangingPunct="1">
              <a:lnSpc>
                <a:spcPct val="95000"/>
              </a:lnSpc>
            </a:pPr>
            <a:endParaRPr lang="sr-Cyrl-CS" altLang="en-US" sz="2500" dirty="0"/>
          </a:p>
          <a:p>
            <a:pPr eaLnBrk="1" hangingPunct="1">
              <a:lnSpc>
                <a:spcPct val="95000"/>
              </a:lnSpc>
            </a:pPr>
            <a:endParaRPr lang="sr-Cyrl-CS" altLang="en-US" sz="2500" dirty="0">
              <a:cs typeface="Times New Roman" panose="02020603050405020304" pitchFamily="18" charset="0"/>
            </a:endParaRPr>
          </a:p>
        </p:txBody>
      </p:sp>
      <p:sp>
        <p:nvSpPr>
          <p:cNvPr id="19459" name="Rectangle 5"/>
          <p:cNvSpPr>
            <a:spLocks noGrp="1" noChangeArrowheads="1"/>
          </p:cNvSpPr>
          <p:nvPr>
            <p:ph type="title"/>
          </p:nvPr>
        </p:nvSpPr>
        <p:spPr>
          <a:xfrm>
            <a:off x="553793" y="44450"/>
            <a:ext cx="9583984" cy="1295400"/>
          </a:xfrm>
          <a:noFill/>
        </p:spPr>
        <p:txBody>
          <a:bodyPr/>
          <a:lstStyle/>
          <a:p>
            <a:pPr eaLnBrk="1" hangingPunct="1"/>
            <a:r>
              <a:rPr lang="sr-Cyrl-CS" altLang="en-US" dirty="0" smtClean="0"/>
              <a:t>Бета блокатори – ангина пекторис</a:t>
            </a:r>
            <a:endParaRPr lang="sr-Latn-C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80824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15157" y="595314"/>
            <a:ext cx="9757558" cy="746125"/>
          </a:xfrm>
          <a:noFill/>
        </p:spPr>
        <p:txBody>
          <a:bodyPr/>
          <a:lstStyle/>
          <a:p>
            <a:pPr eaLnBrk="1" hangingPunct="1"/>
            <a:r>
              <a:rPr lang="sr-Cyrl-CS" altLang="en-US" sz="3100" dirty="0"/>
              <a:t>Бета блокатори</a:t>
            </a:r>
            <a:endParaRPr lang="en-US" altLang="en-US" sz="3100" b="0" i="1" dirty="0">
              <a:cs typeface="Times New Roman" panose="02020603050405020304" pitchFamily="18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5156" y="1557338"/>
            <a:ext cx="10689464" cy="5040312"/>
          </a:xfrm>
          <a:noFill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5000"/>
              </a:lnSpc>
            </a:pPr>
            <a:r>
              <a:rPr lang="sr-Cyrl-CS" altLang="en-US" sz="2700" dirty="0"/>
              <a:t>Нежељени ефекти: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altLang="en-US" sz="2300" dirty="0" smtClean="0"/>
              <a:t>Брадикардија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altLang="en-US" sz="2300" dirty="0" smtClean="0"/>
              <a:t>А-В </a:t>
            </a:r>
            <a:r>
              <a:rPr lang="sr-Cyrl-CS" altLang="en-US" sz="2300" dirty="0"/>
              <a:t>блок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altLang="en-US" sz="2300" dirty="0"/>
              <a:t>Погоршање срчане инсуфицијенције</a:t>
            </a:r>
            <a:endParaRPr lang="ru-RU" altLang="en-US" sz="2300" dirty="0"/>
          </a:p>
          <a:p>
            <a:pPr lvl="1" eaLnBrk="1" hangingPunct="1">
              <a:lnSpc>
                <a:spcPct val="90000"/>
              </a:lnSpc>
            </a:pPr>
            <a:r>
              <a:rPr lang="ru-RU" altLang="en-US" sz="2300" dirty="0"/>
              <a:t>Појачана хипогликемија код пацијената са јувенилним дијабетесом</a:t>
            </a:r>
            <a:r>
              <a:rPr lang="sr-Cyrl-CS" altLang="en-US" sz="2300" dirty="0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ru-RU" altLang="en-US" sz="2300" dirty="0"/>
              <a:t>Бронхоспазам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altLang="en-US" sz="2300" dirty="0"/>
              <a:t>Поремећај липопротеина у плазми</a:t>
            </a:r>
            <a:r>
              <a:rPr lang="en-US" altLang="en-US" sz="2300" dirty="0"/>
              <a:t> </a:t>
            </a:r>
            <a:endParaRPr lang="sr-Cyrl-CS" altLang="en-US" sz="2300" dirty="0"/>
          </a:p>
          <a:p>
            <a:pPr lvl="1" eaLnBrk="1" hangingPunct="1">
              <a:lnSpc>
                <a:spcPct val="90000"/>
              </a:lnSpc>
            </a:pPr>
            <a:r>
              <a:rPr lang="sr-Cyrl-CS" altLang="en-US" sz="2300" dirty="0"/>
              <a:t>Импотенција </a:t>
            </a:r>
          </a:p>
          <a:p>
            <a:pPr lvl="1" eaLnBrk="1" hangingPunct="1">
              <a:lnSpc>
                <a:spcPct val="90000"/>
              </a:lnSpc>
            </a:pPr>
            <a:r>
              <a:rPr lang="ru-RU" altLang="en-US" sz="2300" dirty="0"/>
              <a:t>Вртоглавица, халуцинације, ноћне море...</a:t>
            </a:r>
            <a:endParaRPr lang="sr-Cyrl-CS" altLang="en-US" sz="2300" dirty="0"/>
          </a:p>
          <a:p>
            <a:pPr lvl="1" eaLnBrk="1" hangingPunct="1">
              <a:lnSpc>
                <a:spcPct val="90000"/>
              </a:lnSpc>
            </a:pPr>
            <a:r>
              <a:rPr lang="sr-Cyrl-CS" altLang="en-US" sz="2300" dirty="0"/>
              <a:t>Различите дерматолошке нуспојаве - лихен планус, псоријазиформне ерупције, хронична оспа, које се типично јављају после неколико месеци примене. </a:t>
            </a:r>
            <a:endParaRPr lang="sr-Cyrl-CS" altLang="en-US" sz="2300" dirty="0" smtClean="0"/>
          </a:p>
          <a:p>
            <a:pPr lvl="1" eaLnBrk="1" hangingPunct="1">
              <a:lnSpc>
                <a:spcPct val="90000"/>
              </a:lnSpc>
            </a:pPr>
            <a:r>
              <a:rPr lang="sr-Cyrl-CS" altLang="en-US" sz="2300" dirty="0" smtClean="0"/>
              <a:t>Периферна вазоконстрикција</a:t>
            </a:r>
            <a:endParaRPr lang="sr-Cyrl-CS" altLang="en-US" sz="2300" dirty="0"/>
          </a:p>
          <a:p>
            <a:pPr lvl="1" eaLnBrk="1" hangingPunct="1"/>
            <a:endParaRPr lang="sr-Cyrl-CS" altLang="en-US" sz="2300" dirty="0"/>
          </a:p>
        </p:txBody>
      </p:sp>
    </p:spTree>
    <p:extLst>
      <p:ext uri="{BB962C8B-B14F-4D97-AF65-F5344CB8AC3E}">
        <p14:creationId xmlns:p14="http://schemas.microsoft.com/office/powerpoint/2010/main" val="260487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3600" dirty="0" smtClean="0"/>
              <a:t>Бета блокатори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730" y="1719262"/>
            <a:ext cx="11475076" cy="4501233"/>
          </a:xfrm>
        </p:spPr>
        <p:txBody>
          <a:bodyPr/>
          <a:lstStyle/>
          <a:p>
            <a:r>
              <a:rPr lang="ru-RU" sz="2500" dirty="0" smtClean="0"/>
              <a:t>Дозу бета-блокатора треба прилагодити тако да срчани ритам буде 55 - 60 откуцаја у минути у мировању. </a:t>
            </a:r>
          </a:p>
          <a:p>
            <a:r>
              <a:rPr lang="ru-RU" sz="2500" dirty="0" smtClean="0"/>
              <a:t>Прекид употребе постепен!</a:t>
            </a:r>
          </a:p>
          <a:p>
            <a:r>
              <a:rPr lang="ru-RU" sz="2500" dirty="0" smtClean="0"/>
              <a:t> Бета блокатори се могу комбиновати са дихидропиридинима да би се смањила тахикардија изазвана ДХП-ом</a:t>
            </a:r>
            <a:endParaRPr lang="sr-Latn-RS" sz="2500" dirty="0" smtClean="0"/>
          </a:p>
          <a:p>
            <a:r>
              <a:rPr lang="sr-Latn-RS" sz="2500" b="1" dirty="0"/>
              <a:t>O</a:t>
            </a:r>
            <a:r>
              <a:rPr lang="ru-RU" sz="2500" b="1" dirty="0" smtClean="0"/>
              <a:t>през</a:t>
            </a:r>
            <a:r>
              <a:rPr lang="sr-Latn-RS" sz="2500" b="1" dirty="0" smtClean="0"/>
              <a:t>!!!</a:t>
            </a:r>
            <a:r>
              <a:rPr lang="ru-RU" sz="2500" b="1" dirty="0" smtClean="0"/>
              <a:t> </a:t>
            </a:r>
            <a:r>
              <a:rPr lang="sr-Latn-RS" sz="2500" b="1" dirty="0" smtClean="0"/>
              <a:t> </a:t>
            </a:r>
            <a:r>
              <a:rPr lang="sr-Latn-RS" sz="2500" dirty="0"/>
              <a:t>K</a:t>
            </a:r>
            <a:r>
              <a:rPr lang="ru-RU" sz="2500" dirty="0" smtClean="0"/>
              <a:t>ада се бета блокатор комбинује са верапамилом или дилтиаземом због потенцијала за развој погоршања </a:t>
            </a:r>
            <a:r>
              <a:rPr lang="sr-Cyrl-RS" sz="2500" dirty="0" smtClean="0"/>
              <a:t>срчане инсуфицијенције</a:t>
            </a:r>
            <a:r>
              <a:rPr lang="ru-RU" sz="2500" dirty="0" smtClean="0"/>
              <a:t>, прекомерне брадикардије и / или атриовентрикуларног блока. </a:t>
            </a:r>
            <a:r>
              <a:rPr lang="ru-RU" sz="2500" b="1" dirty="0" smtClean="0"/>
              <a:t>НЕ препоручује се!!!</a:t>
            </a:r>
          </a:p>
          <a:p>
            <a:r>
              <a:rPr lang="ru-RU" sz="2500" dirty="0" smtClean="0"/>
              <a:t>Комбинација бета-блокатора са нитратом умањује рефлексну тахикардију која може настати применом потоњег лека</a:t>
            </a:r>
          </a:p>
          <a:p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98909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66671" y="44450"/>
            <a:ext cx="9571106" cy="1295400"/>
          </a:xfrm>
        </p:spPr>
        <p:txBody>
          <a:bodyPr/>
          <a:lstStyle/>
          <a:p>
            <a:pPr eaLnBrk="1" hangingPunct="1"/>
            <a:r>
              <a:rPr lang="sr-Cyrl-CS" altLang="en-US" dirty="0" smtClean="0"/>
              <a:t>Блокатори калцијумских канала</a:t>
            </a:r>
            <a:endParaRPr lang="en-US" altLang="en-U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6671" y="1628775"/>
            <a:ext cx="11037193" cy="48958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altLang="en-US" sz="2600" dirty="0"/>
              <a:t>Калцијум је неопходан за контракцију глатких мишићних ћелија и ћелија миокарда. </a:t>
            </a:r>
            <a:r>
              <a:rPr lang="sr-Cyrl-CS" altLang="en-US" sz="2600" i="1" dirty="0"/>
              <a:t>У ове ћелије, он улази кроз протеинске структуре - канали за </a:t>
            </a:r>
            <a:r>
              <a:rPr lang="sr-Latn-CS" altLang="en-US" sz="2600" i="1" dirty="0"/>
              <a:t>калцијум</a:t>
            </a:r>
            <a:r>
              <a:rPr lang="sr-Cyrl-CS" altLang="en-US" sz="2600" i="1" dirty="0"/>
              <a:t>. </a:t>
            </a:r>
            <a:endParaRPr lang="sr-Latn-CS" altLang="en-US" sz="2600" i="1" dirty="0"/>
          </a:p>
          <a:p>
            <a:pPr eaLnBrk="1" hangingPunct="1">
              <a:lnSpc>
                <a:spcPct val="90000"/>
              </a:lnSpc>
            </a:pPr>
            <a:r>
              <a:rPr lang="sr-Cyrl-CS" altLang="en-US" sz="2600" dirty="0"/>
              <a:t>Блокатори калцијумских канала прво пролазе кроз мембрану ћелије, везују се са цитоплазматске стране канала и блокирају га.</a:t>
            </a:r>
          </a:p>
          <a:p>
            <a:pPr eaLnBrk="1" hangingPunct="1">
              <a:lnSpc>
                <a:spcPct val="90000"/>
              </a:lnSpc>
            </a:pPr>
            <a:r>
              <a:rPr lang="sr-Cyrl-CS" altLang="en-US" sz="2600" dirty="0"/>
              <a:t>Углавном се везују за рецепторе Л-типа калцијумских канала.</a:t>
            </a:r>
            <a:r>
              <a:rPr lang="sr-Latn-CS" altLang="en-US" sz="2600" dirty="0"/>
              <a:t> (</a:t>
            </a:r>
            <a:r>
              <a:rPr lang="sr-Cyrl-CS" altLang="en-US" sz="2600" i="1" dirty="0"/>
              <a:t>Л-тип канали су најбројнији, а после активације широко и дуго</a:t>
            </a:r>
            <a:r>
              <a:rPr lang="sr-Latn-CS" altLang="en-US" sz="2600" i="1" dirty="0"/>
              <a:t> </a:t>
            </a:r>
            <a:r>
              <a:rPr lang="sr-Cyrl-CS" altLang="en-US" sz="2600" i="1" dirty="0"/>
              <a:t>остају отворени)</a:t>
            </a:r>
            <a:endParaRPr lang="en-US" altLang="en-US" sz="2600" i="1" dirty="0"/>
          </a:p>
        </p:txBody>
      </p:sp>
    </p:spTree>
    <p:extLst>
      <p:ext uri="{BB962C8B-B14F-4D97-AF65-F5344CB8AC3E}">
        <p14:creationId xmlns:p14="http://schemas.microsoft.com/office/powerpoint/2010/main" val="24608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53793" y="46038"/>
            <a:ext cx="9583984" cy="1295400"/>
          </a:xfrm>
        </p:spPr>
        <p:txBody>
          <a:bodyPr/>
          <a:lstStyle/>
          <a:p>
            <a:pPr eaLnBrk="1" hangingPunct="1"/>
            <a:r>
              <a:rPr lang="sr-Cyrl-CS" altLang="en-US" dirty="0" smtClean="0"/>
              <a:t>Блокатори калцијумских канала</a:t>
            </a:r>
            <a:endParaRPr lang="sr-Latn-CS" altLang="en-US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6823" y="1557338"/>
            <a:ext cx="11011436" cy="4895850"/>
          </a:xfrm>
        </p:spPr>
        <p:txBody>
          <a:bodyPr/>
          <a:lstStyle/>
          <a:p>
            <a:pPr eaLnBrk="1" hangingPunct="1">
              <a:tabLst>
                <a:tab pos="354013" algn="l"/>
              </a:tabLst>
            </a:pPr>
            <a:r>
              <a:rPr lang="sr-Cyrl-CS" altLang="en-US" sz="2600" dirty="0"/>
              <a:t>Верапамил и њему слични лекови</a:t>
            </a:r>
          </a:p>
          <a:p>
            <a:pPr eaLnBrk="1" hangingPunct="1">
              <a:tabLst>
                <a:tab pos="354013" algn="l"/>
              </a:tabLst>
            </a:pPr>
            <a:r>
              <a:rPr lang="sr-Cyrl-CS" altLang="en-US" sz="2600" dirty="0"/>
              <a:t>Дихидропиридини</a:t>
            </a:r>
            <a:r>
              <a:rPr lang="sr-Latn-CS" altLang="en-US" sz="2600" dirty="0"/>
              <a:t> (нифедипин, нимодипин, </a:t>
            </a:r>
            <a:r>
              <a:rPr lang="sr-Latn-CS" altLang="en-US" sz="2600" dirty="0" smtClean="0"/>
              <a:t>амлодипин</a:t>
            </a:r>
            <a:r>
              <a:rPr lang="sr-Cyrl-CS" altLang="en-US" sz="2600" dirty="0"/>
              <a:t>,</a:t>
            </a:r>
            <a:r>
              <a:rPr lang="sr-Latn-CS" altLang="en-US" sz="2600" dirty="0"/>
              <a:t> </a:t>
            </a:r>
            <a:r>
              <a:rPr lang="sr-Cyrl-CS" altLang="en-US" sz="2600" dirty="0"/>
              <a:t>фелодипин</a:t>
            </a:r>
            <a:r>
              <a:rPr lang="sr-Latn-CS" altLang="en-US" sz="2600" dirty="0"/>
              <a:t>...)</a:t>
            </a:r>
            <a:endParaRPr lang="sr-Cyrl-CS" altLang="en-US" sz="2600" dirty="0"/>
          </a:p>
          <a:p>
            <a:pPr eaLnBrk="1" hangingPunct="1">
              <a:tabLst>
                <a:tab pos="354013" algn="l"/>
              </a:tabLst>
            </a:pPr>
            <a:r>
              <a:rPr lang="sr-Cyrl-CS" altLang="en-US" sz="2600" dirty="0"/>
              <a:t>Дибензотиазепини (дилтиазем) </a:t>
            </a:r>
          </a:p>
          <a:p>
            <a:pPr eaLnBrk="1" hangingPunct="1">
              <a:tabLst>
                <a:tab pos="354013" algn="l"/>
              </a:tabLst>
            </a:pPr>
            <a:endParaRPr lang="sr-Cyrl-CS" altLang="en-US" sz="2600" dirty="0"/>
          </a:p>
          <a:p>
            <a:pPr eaLnBrk="1" hangingPunct="1">
              <a:tabLst>
                <a:tab pos="354013" algn="l"/>
              </a:tabLst>
            </a:pPr>
            <a:endParaRPr lang="sr-Cyrl-CS" altLang="en-US" sz="2600" dirty="0"/>
          </a:p>
          <a:p>
            <a:pPr eaLnBrk="1" hangingPunct="1">
              <a:buNone/>
              <a:tabLst>
                <a:tab pos="354013" algn="l"/>
              </a:tabLst>
            </a:pPr>
            <a:endParaRPr lang="sr-Cyrl-CS" altLang="en-US" sz="4000" dirty="0"/>
          </a:p>
          <a:p>
            <a:pPr eaLnBrk="1" hangingPunct="1">
              <a:buNone/>
              <a:tabLst>
                <a:tab pos="354013" algn="l"/>
              </a:tabLst>
            </a:pPr>
            <a:endParaRPr lang="sr-Cyrl-CS" altLang="en-US" sz="2400" dirty="0"/>
          </a:p>
          <a:p>
            <a:pPr algn="r" eaLnBrk="1" hangingPunct="1">
              <a:lnSpc>
                <a:spcPct val="90000"/>
              </a:lnSpc>
              <a:spcBef>
                <a:spcPct val="10000"/>
              </a:spcBef>
              <a:buNone/>
              <a:tabLst>
                <a:tab pos="354013" algn="l"/>
              </a:tabLst>
            </a:pPr>
            <a:r>
              <a:rPr lang="sr-Cyrl-CS" altLang="en-US" sz="2000" i="1" dirty="0"/>
              <a:t>Верапамил јаче делу</a:t>
            </a:r>
            <a:r>
              <a:rPr lang="sr-Latn-CS" altLang="en-US" sz="2000" i="1" dirty="0"/>
              <a:t>je</a:t>
            </a:r>
            <a:r>
              <a:rPr lang="sr-Cyrl-CS" altLang="en-US" sz="2000" i="1" dirty="0"/>
              <a:t> на срце него на крвне судове</a:t>
            </a:r>
          </a:p>
          <a:p>
            <a:pPr algn="r" eaLnBrk="1" hangingPunct="1">
              <a:lnSpc>
                <a:spcPct val="90000"/>
              </a:lnSpc>
              <a:spcBef>
                <a:spcPct val="10000"/>
              </a:spcBef>
              <a:buNone/>
              <a:tabLst>
                <a:tab pos="354013" algn="l"/>
              </a:tabLst>
            </a:pPr>
            <a:r>
              <a:rPr lang="sr-Cyrl-CS" altLang="en-US" sz="2000" i="1" dirty="0"/>
              <a:t>Деривати дихидропиридина јаче делују на крвне </a:t>
            </a:r>
            <a:endParaRPr lang="sr-Latn-CS" altLang="en-US" sz="2000" i="1" dirty="0"/>
          </a:p>
          <a:p>
            <a:pPr algn="r" eaLnBrk="1" hangingPunct="1">
              <a:lnSpc>
                <a:spcPct val="90000"/>
              </a:lnSpc>
              <a:spcBef>
                <a:spcPct val="10000"/>
              </a:spcBef>
              <a:buNone/>
              <a:tabLst>
                <a:tab pos="354013" algn="l"/>
              </a:tabLst>
            </a:pPr>
            <a:r>
              <a:rPr lang="sr-Cyrl-CS" altLang="en-US" sz="2000" i="1" dirty="0"/>
              <a:t>судове него на срце</a:t>
            </a: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3948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2124" y="1701800"/>
            <a:ext cx="9787564" cy="45354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altLang="en-US" sz="2600" dirty="0"/>
              <a:t>Верапамил и дилтиазем показују “од употребе зависну блокаду”, пробијајући се до рецептора када је канал отворен. </a:t>
            </a:r>
            <a:endParaRPr lang="sr-Cyrl-CS" altLang="en-US" sz="2600" dirty="0" smtClean="0"/>
          </a:p>
          <a:p>
            <a:pPr eaLnBrk="1" hangingPunct="1">
              <a:lnSpc>
                <a:spcPct val="90000"/>
              </a:lnSpc>
            </a:pPr>
            <a:endParaRPr lang="sr-Cyrl-CS" altLang="en-US" sz="2600" dirty="0"/>
          </a:p>
          <a:p>
            <a:pPr eaLnBrk="1" hangingPunct="1">
              <a:lnSpc>
                <a:spcPct val="90000"/>
              </a:lnSpc>
            </a:pPr>
            <a:r>
              <a:rPr lang="sr-Cyrl-CS" altLang="en-US" sz="2600" dirty="0"/>
              <a:t>Дихидропиридини показују “волтажно-зависну блокаду”, везивањем када је канал у инактивном стању.</a:t>
            </a:r>
            <a:endParaRPr lang="en-US" altLang="en-US" sz="2600" dirty="0"/>
          </a:p>
        </p:txBody>
      </p:sp>
      <p:sp>
        <p:nvSpPr>
          <p:cNvPr id="14339" name="Rectangle 5"/>
          <p:cNvSpPr>
            <a:spLocks noChangeArrowheads="1"/>
          </p:cNvSpPr>
          <p:nvPr/>
        </p:nvSpPr>
        <p:spPr bwMode="auto">
          <a:xfrm>
            <a:off x="1171977" y="379414"/>
            <a:ext cx="9172173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9pPr>
          </a:lstStyle>
          <a:p>
            <a:pPr eaLnBrk="1" hangingPunct="1">
              <a:lnSpc>
                <a:spcPct val="95000"/>
              </a:lnSpc>
            </a:pPr>
            <a:r>
              <a:rPr lang="sr-Cyrl-CS" altLang="en-US" sz="3000" b="1" dirty="0"/>
              <a:t>Различита кинетика интеракција са рецепторима:</a:t>
            </a:r>
            <a:endParaRPr lang="sr-Latn-CS" altLang="en-US" sz="3000" b="1" dirty="0"/>
          </a:p>
        </p:txBody>
      </p:sp>
    </p:spTree>
    <p:extLst>
      <p:ext uri="{BB962C8B-B14F-4D97-AF65-F5344CB8AC3E}">
        <p14:creationId xmlns:p14="http://schemas.microsoft.com/office/powerpoint/2010/main" val="325915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19289" y="44450"/>
            <a:ext cx="8218487" cy="1295400"/>
          </a:xfrm>
        </p:spPr>
        <p:txBody>
          <a:bodyPr/>
          <a:lstStyle/>
          <a:p>
            <a:pPr eaLnBrk="1" hangingPunct="1"/>
            <a:r>
              <a:rPr lang="sr-Cyrl-CS" altLang="en-US" smtClean="0"/>
              <a:t>Ангина пекторис</a:t>
            </a:r>
            <a:endParaRPr lang="en-US" alt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8034" y="1557339"/>
            <a:ext cx="11088709" cy="5184775"/>
          </a:xfrm>
        </p:spPr>
        <p:txBody>
          <a:bodyPr/>
          <a:lstStyle/>
          <a:p>
            <a:pPr eaLnBrk="1" hangingPunct="1">
              <a:lnSpc>
                <a:spcPct val="85000"/>
              </a:lnSpc>
            </a:pPr>
            <a:r>
              <a:rPr lang="sr-Latn-CS" altLang="en-US" sz="2400" dirty="0"/>
              <a:t>К</a:t>
            </a:r>
            <a:r>
              <a:rPr lang="sr-Cyrl-CS" altLang="en-US" sz="2400" dirty="0"/>
              <a:t>линичка манифестација атеросклеротске коронарне болести срца. </a:t>
            </a:r>
            <a:endParaRPr lang="sr-Latn-CS" altLang="en-US" sz="2400" dirty="0"/>
          </a:p>
          <a:p>
            <a:pPr eaLnBrk="1" hangingPunct="1">
              <a:lnSpc>
                <a:spcPct val="85000"/>
              </a:lnSpc>
            </a:pPr>
            <a:r>
              <a:rPr lang="sr-Latn-CS" altLang="en-US" sz="2400" dirty="0"/>
              <a:t>K</a:t>
            </a:r>
            <a:r>
              <a:rPr lang="sr-Cyrl-CS" altLang="en-US" sz="2400" dirty="0"/>
              <a:t>арактерише с</a:t>
            </a:r>
            <a:r>
              <a:rPr lang="sr-Latn-CS" altLang="en-US" sz="2400" dirty="0"/>
              <a:t>е </a:t>
            </a:r>
            <a:r>
              <a:rPr lang="sl-SI" altLang="en-US" sz="2400" dirty="0"/>
              <a:t>болом у грудима, рамену, ле</a:t>
            </a:r>
            <a:r>
              <a:rPr lang="sr-Cyrl-CS" altLang="en-US" sz="2400" dirty="0"/>
              <a:t>ђ</a:t>
            </a:r>
            <a:r>
              <a:rPr lang="sl-SI" altLang="en-US" sz="2400" dirty="0"/>
              <a:t>има, руци</a:t>
            </a:r>
            <a:endParaRPr lang="sr-Cyrl-CS" altLang="en-US" sz="2400" dirty="0"/>
          </a:p>
          <a:p>
            <a:pPr eaLnBrk="1" hangingPunct="1">
              <a:lnSpc>
                <a:spcPct val="85000"/>
              </a:lnSpc>
            </a:pPr>
            <a:r>
              <a:rPr lang="sr-Cyrl-CS" altLang="en-US" sz="2400" dirty="0"/>
              <a:t>Примарни узрок</a:t>
            </a:r>
            <a:r>
              <a:rPr lang="sr-Latn-CS" altLang="en-US" sz="2400" dirty="0"/>
              <a:t>: </a:t>
            </a:r>
            <a:r>
              <a:rPr lang="sr-Cyrl-CS" altLang="en-US" sz="2400" dirty="0"/>
              <a:t>дисбаланс између потребе миокарда за О</a:t>
            </a:r>
            <a:r>
              <a:rPr lang="sr-Cyrl-CS" altLang="en-US" sz="2400" baseline="-25000" dirty="0"/>
              <a:t>2</a:t>
            </a:r>
            <a:r>
              <a:rPr lang="sr-Cyrl-CS" altLang="en-US" sz="2400" dirty="0"/>
              <a:t> и његове </a:t>
            </a:r>
            <a:r>
              <a:rPr lang="sr-Latn-CS" altLang="en-US" sz="2400" dirty="0"/>
              <a:t>исхране </a:t>
            </a:r>
            <a:r>
              <a:rPr lang="sr-Cyrl-CS" altLang="en-US" sz="2400" dirty="0"/>
              <a:t>путем коронарних крвних судова</a:t>
            </a:r>
            <a:r>
              <a:rPr lang="sr-Cyrl-CS" altLang="en-US" sz="2400" dirty="0" smtClean="0"/>
              <a:t>.</a:t>
            </a:r>
          </a:p>
          <a:p>
            <a:pPr eaLnBrk="1" hangingPunct="1">
              <a:lnSpc>
                <a:spcPct val="85000"/>
              </a:lnSpc>
            </a:pPr>
            <a:endParaRPr lang="sr-Latn-CS" altLang="en-US" sz="2400" dirty="0"/>
          </a:p>
          <a:p>
            <a:pPr eaLnBrk="1" hangingPunct="1">
              <a:lnSpc>
                <a:spcPct val="85000"/>
              </a:lnSpc>
            </a:pPr>
            <a:r>
              <a:rPr lang="sr-Cyrl-CS" altLang="en-US" sz="2400" dirty="0"/>
              <a:t>Најчешће је резултат: </a:t>
            </a:r>
          </a:p>
          <a:p>
            <a:pPr lvl="1" eaLnBrk="1" hangingPunct="1">
              <a:lnSpc>
                <a:spcPct val="85000"/>
              </a:lnSpc>
            </a:pPr>
            <a:r>
              <a:rPr lang="sr-Cyrl-CS" altLang="en-US" sz="2400" dirty="0"/>
              <a:t>Атероматозне опструкције коронарних крвних судова (класична ангина); </a:t>
            </a:r>
          </a:p>
          <a:p>
            <a:pPr lvl="1" eaLnBrk="1" hangingPunct="1">
              <a:lnSpc>
                <a:spcPct val="85000"/>
              </a:lnSpc>
            </a:pPr>
            <a:r>
              <a:rPr lang="sr-Cyrl-CS" altLang="en-US" sz="2400" dirty="0"/>
              <a:t>Спазма коронарних крвних судова или њихових грана (вазоспастична или Принцметалова ангина); </a:t>
            </a:r>
          </a:p>
          <a:p>
            <a:pPr lvl="1" eaLnBrk="1" hangingPunct="1">
              <a:lnSpc>
                <a:spcPct val="85000"/>
              </a:lnSpc>
            </a:pPr>
            <a:r>
              <a:rPr lang="sr-Cyrl-CS" altLang="en-US" sz="2400" dirty="0"/>
              <a:t>Реверзибилног запушења коронарне артерије наталоженим тромбоцитима на атеросклеротичном плаку напуклом према лумену суда (нестабилна ангина)</a:t>
            </a:r>
          </a:p>
        </p:txBody>
      </p:sp>
    </p:spTree>
    <p:extLst>
      <p:ext uri="{BB962C8B-B14F-4D97-AF65-F5344CB8AC3E}">
        <p14:creationId xmlns:p14="http://schemas.microsoft.com/office/powerpoint/2010/main" val="310796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155" y="122238"/>
            <a:ext cx="11052429" cy="1295400"/>
          </a:xfrm>
        </p:spPr>
        <p:txBody>
          <a:bodyPr/>
          <a:lstStyle/>
          <a:p>
            <a:r>
              <a:rPr lang="sr-Cyrl-RS" dirty="0" smtClean="0"/>
              <a:t>Верапамил и дилтиазем – </a:t>
            </a:r>
            <a:r>
              <a:rPr lang="sr-Cyrl-RS" sz="2800" dirty="0" smtClean="0"/>
              <a:t>успоравају рад срца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/>
              <a:t>Верапамил – индикације - ангина (напор, вазоспастична, нестабилна), суправентрикуларна тахикардија, хипертензија</a:t>
            </a:r>
          </a:p>
          <a:p>
            <a:r>
              <a:rPr lang="sr-Cyrl-RS" sz="2400" dirty="0" smtClean="0"/>
              <a:t>Генерално безбедан – ризик од брадикардије, АВ блока и СИ</a:t>
            </a:r>
          </a:p>
          <a:p>
            <a:r>
              <a:rPr lang="sr-Cyrl-RS" sz="2400" dirty="0" smtClean="0"/>
              <a:t>Сличнан ефекат као метопролол у терапији ангине</a:t>
            </a:r>
          </a:p>
          <a:p>
            <a:endParaRPr lang="sr-Cyrl-RS" sz="2400" dirty="0" smtClean="0"/>
          </a:p>
          <a:p>
            <a:r>
              <a:rPr lang="sr-Cyrl-RS" sz="2400" dirty="0" smtClean="0"/>
              <a:t>Дилтиазем  - бољи безбедности профил – предност у односу на верапамил у терапији ангине на напор</a:t>
            </a:r>
          </a:p>
          <a:p>
            <a:r>
              <a:rPr lang="sr-Cyrl-RS" sz="2400" dirty="0" smtClean="0"/>
              <a:t>Као и верапамил доводи до периферне вазодилатације</a:t>
            </a:r>
          </a:p>
          <a:p>
            <a:r>
              <a:rPr lang="sr-Cyrl-RS" sz="2400" dirty="0"/>
              <a:t>У</a:t>
            </a:r>
            <a:r>
              <a:rPr lang="sr-Cyrl-RS" sz="2400" dirty="0" smtClean="0"/>
              <a:t>мерен  негативни инотропни ефекат</a:t>
            </a:r>
          </a:p>
          <a:p>
            <a:endParaRPr lang="sr-Cyrl-RS" sz="2400" dirty="0" smtClean="0"/>
          </a:p>
        </p:txBody>
      </p:sp>
    </p:spTree>
    <p:extLst>
      <p:ext uri="{BB962C8B-B14F-4D97-AF65-F5344CB8AC3E}">
        <p14:creationId xmlns:p14="http://schemas.microsoft.com/office/powerpoint/2010/main" val="260056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Дихидропиридини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/>
              <a:t>Нифедипин – артеријски вазодилататор, мало нежељених ефеката – главобоља и оток зглобова</a:t>
            </a:r>
          </a:p>
          <a:p>
            <a:r>
              <a:rPr lang="sr-Cyrl-RS" sz="2400" dirty="0" smtClean="0"/>
              <a:t>Добар ефекат код особа са ХТА и ангином кад се додаје бета блокатору</a:t>
            </a:r>
          </a:p>
          <a:p>
            <a:r>
              <a:rPr lang="sr-Cyrl-RS" sz="2400" dirty="0" smtClean="0"/>
              <a:t>Релативне контраиндикације – изражена стеноза аорте, хипертрофична кардиомиопатија и срчана инсуфицијенција</a:t>
            </a:r>
          </a:p>
          <a:p>
            <a:endParaRPr lang="sr-Cyrl-RS" sz="2400" dirty="0"/>
          </a:p>
          <a:p>
            <a:r>
              <a:rPr lang="sr-Cyrl-RS" sz="2400" dirty="0" smtClean="0"/>
              <a:t>Амлодипин – конфорна примена једном дневно</a:t>
            </a:r>
          </a:p>
          <a:p>
            <a:r>
              <a:rPr lang="sr-Cyrl-RS" sz="2400" dirty="0" smtClean="0"/>
              <a:t>Дуго време полуелиминације, добро се подноси</a:t>
            </a:r>
          </a:p>
          <a:p>
            <a:r>
              <a:rPr lang="sr-Cyrl-RS" sz="2400" dirty="0" smtClean="0"/>
              <a:t>Нежељени ефекти – оток зглобова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9070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92428" y="115888"/>
            <a:ext cx="9027822" cy="1219200"/>
          </a:xfrm>
        </p:spPr>
        <p:txBody>
          <a:bodyPr/>
          <a:lstStyle/>
          <a:p>
            <a:pPr eaLnBrk="1" hangingPunct="1"/>
            <a:r>
              <a:rPr lang="sr-Latn-CS" altLang="en-US" sz="3000" dirty="0"/>
              <a:t>Е</a:t>
            </a:r>
            <a:r>
              <a:rPr lang="sr-Cyrl-CS" altLang="en-US" sz="3000" dirty="0"/>
              <a:t>фект</a:t>
            </a:r>
            <a:r>
              <a:rPr lang="sr-Latn-CS" altLang="en-US" sz="3000" dirty="0"/>
              <a:t>и</a:t>
            </a:r>
            <a:r>
              <a:rPr lang="sr-Cyrl-CS" altLang="en-US" sz="3000" dirty="0"/>
              <a:t> </a:t>
            </a:r>
            <a:r>
              <a:rPr lang="sr-Latn-CS" altLang="en-US" sz="3000" dirty="0"/>
              <a:t>б</a:t>
            </a:r>
            <a:r>
              <a:rPr lang="sr-Cyrl-CS" altLang="en-US" sz="3000" dirty="0"/>
              <a:t>локатор</a:t>
            </a:r>
            <a:r>
              <a:rPr lang="sr-Latn-CS" altLang="en-US" sz="3000" dirty="0"/>
              <a:t>а</a:t>
            </a:r>
            <a:r>
              <a:rPr lang="sr-Cyrl-CS" altLang="en-US" sz="3000" dirty="0"/>
              <a:t> калцијумских канала</a:t>
            </a:r>
            <a:endParaRPr lang="en-US" altLang="en-US" sz="3000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3640" y="1628775"/>
            <a:ext cx="10354614" cy="48958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altLang="en-US" sz="2400" dirty="0"/>
              <a:t>Г</a:t>
            </a:r>
            <a:r>
              <a:rPr lang="sr-Cyrl-CS" altLang="en-US" sz="2400" dirty="0"/>
              <a:t>латке мишићне ћелије - дилатирају глатке мишиће у артеријама, док је њихов ефекат у венама веома мали. Дилатација артерија смањује периферни отпор и снижава </a:t>
            </a:r>
            <a:r>
              <a:rPr lang="sr-Latn-CS" altLang="en-US" sz="2400" dirty="0"/>
              <a:t>крвни притисак</a:t>
            </a:r>
            <a:r>
              <a:rPr lang="sr-Cyrl-CS" altLang="en-US" sz="2400" dirty="0"/>
              <a:t>, смањује рад леве коморе </a:t>
            </a:r>
            <a:r>
              <a:rPr lang="sr-Latn-CS" altLang="en-US" sz="2400" dirty="0"/>
              <a:t>и </a:t>
            </a:r>
            <a:r>
              <a:rPr lang="sr-Cyrl-CS" altLang="en-US" sz="2400" dirty="0"/>
              <a:t>потреб</a:t>
            </a:r>
            <a:r>
              <a:rPr lang="sr-Latn-CS" altLang="en-US" sz="2400" dirty="0"/>
              <a:t>у</a:t>
            </a:r>
            <a:r>
              <a:rPr lang="sr-Cyrl-CS" altLang="en-US" sz="2400" dirty="0"/>
              <a:t> миокарда за О</a:t>
            </a:r>
            <a:r>
              <a:rPr lang="sr-Cyrl-CS" altLang="en-US" sz="2400" baseline="-25000" dirty="0"/>
              <a:t>2 </a:t>
            </a:r>
            <a:r>
              <a:rPr lang="sr-Cyrl-CS" altLang="en-US" sz="2400" dirty="0"/>
              <a:t>-</a:t>
            </a:r>
            <a:r>
              <a:rPr lang="sr-Cyrl-CS" altLang="en-US" sz="2400" baseline="-25000" dirty="0"/>
              <a:t> </a:t>
            </a:r>
            <a:r>
              <a:rPr lang="sr-Latn-CS" altLang="en-US" sz="2400" dirty="0"/>
              <a:t>смањ</a:t>
            </a:r>
            <a:r>
              <a:rPr lang="sr-Cyrl-CS" altLang="en-US" sz="2400" dirty="0"/>
              <a:t>уј</a:t>
            </a:r>
            <a:r>
              <a:rPr lang="sr-Latn-CS" altLang="en-US" sz="2400" dirty="0"/>
              <a:t>у </a:t>
            </a:r>
            <a:r>
              <a:rPr lang="sr-Cyrl-CS" altLang="en-US" sz="2400" dirty="0"/>
              <a:t>“</a:t>
            </a:r>
            <a:r>
              <a:rPr lang="sr-Latn-CS" altLang="en-US" sz="2400" dirty="0"/>
              <a:t>afterload</a:t>
            </a:r>
            <a:r>
              <a:rPr lang="sr-Cyrl-CS" altLang="en-US" sz="2400" dirty="0"/>
              <a:t>”</a:t>
            </a:r>
            <a:r>
              <a:rPr lang="sr-Latn-CS" altLang="en-US" sz="2400" dirty="0"/>
              <a:t>)</a:t>
            </a:r>
            <a:r>
              <a:rPr lang="sr-Cyrl-CS" altLang="en-US" sz="2400" dirty="0"/>
              <a:t>. 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en-US" sz="2400" dirty="0"/>
              <a:t>С</a:t>
            </a:r>
            <a:r>
              <a:rPr lang="sr-Cyrl-CS" altLang="en-US" sz="2400" dirty="0"/>
              <a:t>рчани мишић - стварање импулса у </a:t>
            </a:r>
            <a:r>
              <a:rPr lang="sr-Latn-CS" altLang="en-US" sz="2400" dirty="0"/>
              <a:t>СА</a:t>
            </a:r>
            <a:r>
              <a:rPr lang="sr-Cyrl-CS" altLang="en-US" sz="2400" dirty="0"/>
              <a:t> чвору и провођење у А</a:t>
            </a:r>
            <a:r>
              <a:rPr lang="sr-Latn-CS" altLang="en-US" sz="2400" dirty="0"/>
              <a:t>В</a:t>
            </a:r>
            <a:r>
              <a:rPr lang="sr-Cyrl-CS" altLang="en-US" sz="2400" dirty="0"/>
              <a:t> чвору може бити смањено или блокирано овим лековима. Смањују контрактилност срца у дозно-зависном маниру. У неким случајевима, могу смањити МВ срца. </a:t>
            </a:r>
            <a:endParaRPr lang="sr-Latn-CS" altLang="en-US" sz="2400" dirty="0"/>
          </a:p>
          <a:p>
            <a:pPr eaLnBrk="1" hangingPunct="1">
              <a:lnSpc>
                <a:spcPct val="90000"/>
              </a:lnSpc>
            </a:pPr>
            <a:r>
              <a:rPr lang="sr-Cyrl-CS" altLang="en-US" sz="2400" i="1" dirty="0"/>
              <a:t>Дихидропиридини делују много мање депресивно на срце од верапамила, док дилтиазем подједнако делује и на срце и на крвне судове.</a:t>
            </a:r>
            <a:endParaRPr lang="en-US" alt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69185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15155" y="44450"/>
            <a:ext cx="9828995" cy="1295400"/>
          </a:xfrm>
        </p:spPr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sr-Cyrl-CS" altLang="en-US" sz="3000" dirty="0"/>
              <a:t>Одлике, контраиндикације, нежељена дејства...</a:t>
            </a:r>
            <a:endParaRPr lang="en-US" altLang="en-US" sz="3000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5155" y="1628775"/>
            <a:ext cx="10998558" cy="511333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altLang="en-US" sz="2200" dirty="0"/>
              <a:t>Блокатори калцијумских канала </a:t>
            </a:r>
            <a:r>
              <a:rPr lang="sr-Cyrl-CS" altLang="en-US" sz="2200" dirty="0" smtClean="0"/>
              <a:t>се добро апсорбују </a:t>
            </a:r>
            <a:r>
              <a:rPr lang="sr-Cyrl-CS" altLang="en-US" sz="2200" dirty="0"/>
              <a:t>из ГИТ-а. </a:t>
            </a:r>
            <a:endParaRPr lang="sr-Latn-CS" altLang="en-US" sz="2200" dirty="0"/>
          </a:p>
          <a:p>
            <a:pPr eaLnBrk="1" hangingPunct="1">
              <a:lnSpc>
                <a:spcPct val="90000"/>
              </a:lnSpc>
            </a:pPr>
            <a:r>
              <a:rPr lang="sr-Cyrl-CS" altLang="en-US" sz="2200" dirty="0"/>
              <a:t>Верапамил и дилтиазем се метаболишу већ при првом пролазу кроз јетру, дихидропиридини се спорије метаболишу.</a:t>
            </a:r>
          </a:p>
          <a:p>
            <a:pPr eaLnBrk="1" hangingPunct="1">
              <a:lnSpc>
                <a:spcPct val="90000"/>
              </a:lnSpc>
            </a:pPr>
            <a:r>
              <a:rPr lang="sr-Cyrl-CS" altLang="en-US" sz="2200" dirty="0"/>
              <a:t>Добро се подносе. Ретко се јављају блага нежељена дејства у виду главобоље, црвенила лица и отока ногу око чланака.</a:t>
            </a:r>
          </a:p>
          <a:p>
            <a:pPr eaLnBrk="1" hangingPunct="1">
              <a:lnSpc>
                <a:spcPct val="90000"/>
              </a:lnSpc>
            </a:pPr>
            <a:r>
              <a:rPr lang="sr-Cyrl-CS" altLang="en-US" sz="2200" dirty="0"/>
              <a:t>Контраиндиковани су код особа са СИ (погоршање услед слабљења срчане контракције). </a:t>
            </a:r>
            <a:endParaRPr lang="sr-Latn-CS" altLang="en-US" sz="2200" dirty="0"/>
          </a:p>
          <a:p>
            <a:pPr eaLnBrk="1" hangingPunct="1">
              <a:lnSpc>
                <a:spcPct val="90000"/>
              </a:lnSpc>
            </a:pPr>
            <a:r>
              <a:rPr lang="sr-Cyrl-CS" altLang="en-US" sz="2200" dirty="0"/>
              <a:t>Верапамил и дилтиазем не треба давати истовремено </a:t>
            </a:r>
            <a:r>
              <a:rPr lang="sr-Cyrl-CS" altLang="en-US" sz="2200" dirty="0" smtClean="0"/>
              <a:t>са </a:t>
            </a:r>
            <a:r>
              <a:rPr lang="el-GR" altLang="en-US" sz="2200" dirty="0" smtClean="0"/>
              <a:t>β</a:t>
            </a:r>
            <a:r>
              <a:rPr lang="sr-Cyrl-CS" altLang="en-US" sz="2200" dirty="0" smtClean="0"/>
              <a:t> </a:t>
            </a:r>
            <a:r>
              <a:rPr lang="sr-Cyrl-CS" altLang="en-US" sz="2200" dirty="0"/>
              <a:t>блокаторима </a:t>
            </a:r>
            <a:r>
              <a:rPr lang="sr-Latn-CS" altLang="en-US" sz="2200" dirty="0"/>
              <a:t>→</a:t>
            </a:r>
            <a:r>
              <a:rPr lang="sr-Cyrl-CS" altLang="en-US" sz="2200" dirty="0"/>
              <a:t> А-В блок.</a:t>
            </a:r>
          </a:p>
          <a:p>
            <a:pPr eaLnBrk="1" hangingPunct="1">
              <a:lnSpc>
                <a:spcPct val="90000"/>
              </a:lnSpc>
            </a:pPr>
            <a:r>
              <a:rPr lang="sr-Cyrl-CS" altLang="en-US" sz="2200" dirty="0"/>
              <a:t>Нифедипин треба избегавати у дозама већим од 20</a:t>
            </a:r>
            <a:r>
              <a:rPr lang="sr-Latn-CS" altLang="en-US" sz="2200" dirty="0"/>
              <a:t> mg</a:t>
            </a:r>
            <a:r>
              <a:rPr lang="sr-Cyrl-CS" altLang="en-US" sz="2200" dirty="0"/>
              <a:t> (нагла вазодилатација, пад КП и рефлексна тахикардија.</a:t>
            </a:r>
          </a:p>
          <a:p>
            <a:pPr eaLnBrk="1" hangingPunct="1">
              <a:lnSpc>
                <a:spcPct val="90000"/>
              </a:lnSpc>
            </a:pPr>
            <a:r>
              <a:rPr lang="sr-Cyrl-CS" altLang="en-US" sz="2200" dirty="0"/>
              <a:t>По селективности издвајају се нимодипин и флунаризин. Највише делују на крвне судове мозга и можданица.</a:t>
            </a: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355911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53792" y="692151"/>
            <a:ext cx="9360146" cy="639763"/>
          </a:xfrm>
        </p:spPr>
        <p:txBody>
          <a:bodyPr anchor="ctr"/>
          <a:lstStyle/>
          <a:p>
            <a:pPr eaLnBrk="1" hangingPunct="1"/>
            <a:r>
              <a:rPr lang="en-US" altLang="en-US" dirty="0" err="1" smtClean="0"/>
              <a:t>Остали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лекови</a:t>
            </a:r>
            <a:endParaRPr lang="en-US" altLang="en-US" dirty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53792" y="1557338"/>
            <a:ext cx="11153103" cy="50403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altLang="en-US" sz="2400" dirty="0"/>
              <a:t>Никорданил</a:t>
            </a:r>
            <a:endParaRPr lang="en-US" altLang="en-US" sz="2400" dirty="0"/>
          </a:p>
          <a:p>
            <a:pPr lvl="1" eaLnBrk="1" hangingPunct="1">
              <a:lnSpc>
                <a:spcPct val="90000"/>
              </a:lnSpc>
            </a:pPr>
            <a:r>
              <a:rPr lang="sr-Cyrl-CS" altLang="en-US" sz="2000" dirty="0" smtClean="0"/>
              <a:t>Дериват никотинамида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altLang="en-US" sz="2000" dirty="0" smtClean="0"/>
              <a:t>Ефекат сличан ББ и БКК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altLang="en-US" sz="2000" dirty="0" smtClean="0"/>
              <a:t>Артеријски </a:t>
            </a:r>
            <a:r>
              <a:rPr lang="sr-Cyrl-CS" altLang="en-US" sz="2000" dirty="0"/>
              <a:t>и венски вазодилататор; активира канале за </a:t>
            </a:r>
            <a:r>
              <a:rPr lang="sr-Cyrl-CS" altLang="en-US" sz="2000" dirty="0" smtClean="0"/>
              <a:t>калијум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altLang="en-US" sz="2000" dirty="0" smtClean="0"/>
              <a:t>Мука, повраћање и потенцијано озбиљне улцерације у ГИТ-у и мукозама</a:t>
            </a:r>
            <a:endParaRPr lang="en-US" altLang="en-US" sz="2000" dirty="0"/>
          </a:p>
          <a:p>
            <a:pPr eaLnBrk="1" hangingPunct="1">
              <a:lnSpc>
                <a:spcPct val="90000"/>
              </a:lnSpc>
            </a:pPr>
            <a:r>
              <a:rPr lang="sr-Cyrl-CS" altLang="en-US" sz="2400" dirty="0"/>
              <a:t>Молсидомин </a:t>
            </a:r>
            <a:endParaRPr lang="en-US" altLang="en-US" sz="2400" dirty="0"/>
          </a:p>
          <a:p>
            <a:pPr lvl="1" eaLnBrk="1" hangingPunct="1">
              <a:lnSpc>
                <a:spcPct val="90000"/>
              </a:lnSpc>
            </a:pPr>
            <a:r>
              <a:rPr lang="sr-Cyrl-RS" altLang="en-US" sz="2000" dirty="0"/>
              <a:t>П</a:t>
            </a:r>
            <a:r>
              <a:rPr lang="sr-Cyrl-RS" altLang="en-US" sz="2000" dirty="0" smtClean="0"/>
              <a:t>овећава </a:t>
            </a:r>
            <a:r>
              <a:rPr lang="sr-Cyrl-RS" altLang="en-US" sz="2000" dirty="0"/>
              <a:t>ниво цикличног ГМП и смањује унутарћелијске јоне калцијума у ћелијама глатких </a:t>
            </a:r>
            <a:r>
              <a:rPr lang="sr-Cyrl-RS" altLang="en-US" sz="2000" dirty="0" smtClean="0"/>
              <a:t>мишића</a:t>
            </a:r>
            <a:r>
              <a:rPr lang="sr-Latn-RS" altLang="en-US" sz="2000" dirty="0" smtClean="0"/>
              <a:t> - </a:t>
            </a:r>
            <a:r>
              <a:rPr lang="sr-Cyrl-RS" altLang="en-US" sz="2000" dirty="0" smtClean="0"/>
              <a:t>опуштањ</a:t>
            </a:r>
            <a:r>
              <a:rPr lang="sr-Latn-RS" altLang="en-US" sz="2000" dirty="0" smtClean="0"/>
              <a:t>e</a:t>
            </a:r>
            <a:r>
              <a:rPr lang="sr-Cyrl-RS" altLang="en-US" sz="2000" dirty="0" smtClean="0"/>
              <a:t> </a:t>
            </a:r>
            <a:r>
              <a:rPr lang="sr-Cyrl-RS" altLang="en-US" sz="2000" dirty="0"/>
              <a:t>глатких мишића у крвним </a:t>
            </a:r>
            <a:r>
              <a:rPr lang="sr-Cyrl-RS" altLang="en-US" sz="2000" dirty="0" smtClean="0"/>
              <a:t>судовима</a:t>
            </a:r>
            <a:endParaRPr lang="sr-Latn-RS" altLang="en-US" sz="2000" dirty="0" smtClean="0"/>
          </a:p>
          <a:p>
            <a:pPr lvl="1" eaLnBrk="1" hangingPunct="1">
              <a:lnSpc>
                <a:spcPct val="90000"/>
              </a:lnSpc>
            </a:pPr>
            <a:r>
              <a:rPr lang="sr-Cyrl-CS" altLang="en-US" sz="2000" dirty="0" smtClean="0"/>
              <a:t>Користи </a:t>
            </a:r>
            <a:r>
              <a:rPr lang="sr-Cyrl-CS" altLang="en-US" sz="2000" dirty="0"/>
              <a:t>се </a:t>
            </a:r>
            <a:r>
              <a:rPr lang="sr-Latn-CS" altLang="en-US" sz="2000" dirty="0"/>
              <a:t>i.v. </a:t>
            </a:r>
            <a:r>
              <a:rPr lang="sr-Cyrl-CS" altLang="en-US" sz="2000" dirty="0"/>
              <a:t>у инвазивној дијагностици коронарне циркулације</a:t>
            </a:r>
            <a:endParaRPr lang="en-US" altLang="en-US" sz="2000" dirty="0"/>
          </a:p>
          <a:p>
            <a:pPr eaLnBrk="1" hangingPunct="1">
              <a:lnSpc>
                <a:spcPct val="90000"/>
              </a:lnSpc>
            </a:pPr>
            <a:r>
              <a:rPr lang="sr-Cyrl-CS" altLang="en-US" sz="2400" dirty="0" smtClean="0"/>
              <a:t>Ивабрадин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altLang="en-US" sz="2000" dirty="0" smtClean="0"/>
              <a:t>Сличан ефекат као амлодипин и атенолол</a:t>
            </a:r>
            <a:endParaRPr lang="en-US" altLang="en-US" sz="2000" dirty="0"/>
          </a:p>
          <a:p>
            <a:pPr lvl="1" eaLnBrk="1" hangingPunct="1">
              <a:lnSpc>
                <a:spcPct val="90000"/>
              </a:lnSpc>
            </a:pPr>
            <a:r>
              <a:rPr lang="sr-Cyrl-CS" altLang="en-US" sz="2000" dirty="0"/>
              <a:t>Блокира брзе унутрашње струје у синусном </a:t>
            </a:r>
            <a:r>
              <a:rPr lang="sr-Cyrl-CS" altLang="en-US" sz="2000" dirty="0" smtClean="0"/>
              <a:t>чвору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altLang="en-US" sz="2000" dirty="0" smtClean="0"/>
              <a:t>Друга линија терапије</a:t>
            </a:r>
            <a:endParaRPr lang="en-US" altLang="en-US" sz="2000" dirty="0"/>
          </a:p>
          <a:p>
            <a:pPr lvl="1" eaLnBrk="1" hangingPunct="1">
              <a:lnSpc>
                <a:spcPct val="90000"/>
              </a:lnSpc>
            </a:pPr>
            <a:r>
              <a:rPr lang="sr-Cyrl-CS" altLang="en-US" sz="2000" dirty="0"/>
              <a:t>Визуелне сметње</a:t>
            </a: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8525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66670" y="692151"/>
            <a:ext cx="9347268" cy="639763"/>
          </a:xfrm>
        </p:spPr>
        <p:txBody>
          <a:bodyPr anchor="ctr"/>
          <a:lstStyle/>
          <a:p>
            <a:pPr eaLnBrk="1" hangingPunct="1"/>
            <a:r>
              <a:rPr lang="en-US" altLang="en-US" dirty="0" err="1" smtClean="0"/>
              <a:t>Остали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лекови</a:t>
            </a:r>
            <a:endParaRPr lang="en-US" altLang="en-US" dirty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66670" y="1557338"/>
            <a:ext cx="11140225" cy="50403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RS" altLang="en-US" sz="2500" dirty="0" smtClean="0"/>
              <a:t>Ранолазин</a:t>
            </a:r>
            <a:endParaRPr lang="en-US" altLang="en-US" sz="2500" dirty="0"/>
          </a:p>
          <a:p>
            <a:pPr lvl="1" eaLnBrk="1" hangingPunct="1">
              <a:lnSpc>
                <a:spcPct val="90000"/>
              </a:lnSpc>
            </a:pPr>
            <a:r>
              <a:rPr lang="ru-RU" altLang="en-US" sz="2400" dirty="0" smtClean="0"/>
              <a:t>селективни инхибитор касне унутрашње </a:t>
            </a:r>
            <a:r>
              <a:rPr lang="sr-Cyrl-RS" altLang="en-US" sz="2400" dirty="0" smtClean="0"/>
              <a:t>струје </a:t>
            </a:r>
            <a:r>
              <a:rPr lang="ru-RU" altLang="en-US" sz="2400" dirty="0" smtClean="0"/>
              <a:t>натријумових јона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altLang="en-US" sz="2400" dirty="0" smtClean="0"/>
              <a:t>Вртоглавица, мучнина, опстипација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altLang="en-US" sz="2400" dirty="0" smtClean="0"/>
              <a:t>Продужава </a:t>
            </a:r>
            <a:r>
              <a:rPr lang="sr-Latn-RS" altLang="en-US" sz="2400" dirty="0" smtClean="0"/>
              <a:t>QT</a:t>
            </a:r>
            <a:r>
              <a:rPr lang="sr-Cyrl-RS" altLang="en-US" sz="2400" dirty="0" smtClean="0"/>
              <a:t> интервал</a:t>
            </a:r>
          </a:p>
          <a:p>
            <a:pPr lvl="1" eaLnBrk="1" hangingPunct="1">
              <a:lnSpc>
                <a:spcPct val="90000"/>
              </a:lnSpc>
            </a:pPr>
            <a:endParaRPr lang="sr-Cyrl-CS" alt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sr-Cyrl-CS" altLang="en-US" sz="2500" dirty="0" smtClean="0"/>
              <a:t>Триметазидин</a:t>
            </a:r>
            <a:endParaRPr lang="en-US" altLang="en-US" sz="2500" dirty="0"/>
          </a:p>
          <a:p>
            <a:pPr lvl="1" eaLnBrk="1" hangingPunct="1">
              <a:lnSpc>
                <a:spcPct val="90000"/>
              </a:lnSpc>
            </a:pPr>
            <a:r>
              <a:rPr lang="en-US" sz="2400" dirty="0" err="1"/>
              <a:t>спречава</a:t>
            </a:r>
            <a:r>
              <a:rPr lang="en-US" sz="2400" dirty="0"/>
              <a:t> </a:t>
            </a:r>
            <a:r>
              <a:rPr lang="en-US" sz="2400" dirty="0" err="1"/>
              <a:t>смањење</a:t>
            </a:r>
            <a:r>
              <a:rPr lang="en-US" sz="2400" dirty="0"/>
              <a:t> </a:t>
            </a:r>
            <a:r>
              <a:rPr lang="en-US" sz="2400" dirty="0" err="1"/>
              <a:t>интрацелуларног</a:t>
            </a:r>
            <a:r>
              <a:rPr lang="en-US" sz="2400" dirty="0"/>
              <a:t> АТП-а, </a:t>
            </a:r>
            <a:r>
              <a:rPr lang="en-US" sz="2400" dirty="0" err="1"/>
              <a:t>осигуравајући</a:t>
            </a:r>
            <a:r>
              <a:rPr lang="en-US" sz="2400" dirty="0"/>
              <a:t> </a:t>
            </a:r>
            <a:r>
              <a:rPr lang="en-US" sz="2400" dirty="0" err="1"/>
              <a:t>одговарајуће</a:t>
            </a:r>
            <a:r>
              <a:rPr lang="en-US" sz="2400" dirty="0"/>
              <a:t> </a:t>
            </a:r>
            <a:r>
              <a:rPr lang="en-US" sz="2400" dirty="0" err="1"/>
              <a:t>функционисање</a:t>
            </a:r>
            <a:r>
              <a:rPr lang="en-US" sz="2400" dirty="0"/>
              <a:t> </a:t>
            </a:r>
            <a:r>
              <a:rPr lang="en-US" sz="2400" dirty="0" err="1"/>
              <a:t>јонских</a:t>
            </a:r>
            <a:r>
              <a:rPr lang="en-US" sz="2400" dirty="0"/>
              <a:t> </a:t>
            </a:r>
            <a:r>
              <a:rPr lang="en-US" sz="2400" dirty="0" err="1"/>
              <a:t>пумпи</a:t>
            </a:r>
            <a:r>
              <a:rPr lang="en-US" sz="2400" dirty="0"/>
              <a:t> и </a:t>
            </a:r>
            <a:r>
              <a:rPr lang="en-US" sz="2400" dirty="0" err="1"/>
              <a:t>трансмембранског</a:t>
            </a:r>
            <a:r>
              <a:rPr lang="en-US" sz="2400" dirty="0"/>
              <a:t> </a:t>
            </a:r>
            <a:r>
              <a:rPr lang="en-US" sz="2400" dirty="0" err="1"/>
              <a:t>протока</a:t>
            </a:r>
            <a:r>
              <a:rPr lang="en-US" sz="2400" dirty="0"/>
              <a:t> </a:t>
            </a:r>
            <a:r>
              <a:rPr lang="en-US" sz="2400" dirty="0" err="1"/>
              <a:t>натријума</a:t>
            </a:r>
            <a:r>
              <a:rPr lang="en-US" sz="2400" dirty="0"/>
              <a:t> и </a:t>
            </a:r>
            <a:r>
              <a:rPr lang="en-US" sz="2400" dirty="0" err="1"/>
              <a:t>калијума</a:t>
            </a:r>
            <a:r>
              <a:rPr lang="en-US" sz="2400" dirty="0"/>
              <a:t> и </a:t>
            </a:r>
            <a:r>
              <a:rPr lang="en-US" sz="2400" dirty="0" err="1"/>
              <a:t>одржавајући</a:t>
            </a:r>
            <a:r>
              <a:rPr lang="en-US" sz="2400" dirty="0"/>
              <a:t> </a:t>
            </a:r>
            <a:r>
              <a:rPr lang="en-US" sz="2400" dirty="0" err="1"/>
              <a:t>ћелијску</a:t>
            </a:r>
            <a:r>
              <a:rPr lang="en-US" sz="2400" dirty="0"/>
              <a:t> </a:t>
            </a:r>
            <a:r>
              <a:rPr lang="en-US" sz="2400" dirty="0" err="1" smtClean="0"/>
              <a:t>хомеостазу</a:t>
            </a:r>
            <a:endParaRPr lang="sr-Latn-RS" altLang="en-US" sz="2400" dirty="0" smtClean="0"/>
          </a:p>
          <a:p>
            <a:pPr lvl="1" eaLnBrk="1" hangingPunct="1">
              <a:lnSpc>
                <a:spcPct val="90000"/>
              </a:lnSpc>
            </a:pPr>
            <a:r>
              <a:rPr lang="sr-Cyrl-CS" altLang="en-US" sz="2400" dirty="0" smtClean="0"/>
              <a:t>Заједно са бета блокатором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altLang="en-US" sz="2400" dirty="0" smtClean="0"/>
              <a:t>Хемодинамски неутралан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altLang="en-US" sz="2400" dirty="0" smtClean="0"/>
              <a:t>Контраиндикације – Паркинсонова болест, тремор, поремећаји покрета</a:t>
            </a:r>
            <a:endParaRPr lang="sr-Cyrl-C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80329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92428" y="333376"/>
            <a:ext cx="11062951" cy="1008063"/>
          </a:xfrm>
          <a:noFill/>
        </p:spPr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sr-Cyrl-CS" altLang="en-US" sz="2800" dirty="0"/>
              <a:t>Медикаментозни приступ и комбинације у терапији ангине пекторис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2429" y="1557339"/>
            <a:ext cx="10122794" cy="4535487"/>
          </a:xfrm>
        </p:spPr>
        <p:txBody>
          <a:bodyPr/>
          <a:lstStyle/>
          <a:p>
            <a:pPr marL="274638" indent="-274638" eaLnBrk="1" hangingPunct="1"/>
            <a:r>
              <a:rPr lang="sr-Latn-CS" altLang="en-US" sz="2600" dirty="0"/>
              <a:t>Стабилна ангина пекторис</a:t>
            </a:r>
          </a:p>
          <a:p>
            <a:pPr marL="715963" lvl="1" indent="-261938" eaLnBrk="1" hangingPunct="1">
              <a:lnSpc>
                <a:spcPct val="95000"/>
              </a:lnSpc>
            </a:pPr>
            <a:r>
              <a:rPr lang="sr-Cyrl-CS" altLang="en-US" sz="2300" dirty="0"/>
              <a:t>Х</a:t>
            </a:r>
            <a:r>
              <a:rPr lang="sr-Latn-CS" altLang="en-US" sz="2300" dirty="0"/>
              <a:t>ируршка реваскуларизација и коронарна ангиопластика</a:t>
            </a:r>
            <a:r>
              <a:rPr lang="sr-Cyrl-CS" altLang="en-US" sz="2300" dirty="0"/>
              <a:t>.</a:t>
            </a:r>
            <a:r>
              <a:rPr lang="sr-Latn-CS" altLang="en-US" sz="2300" dirty="0"/>
              <a:t> </a:t>
            </a:r>
            <a:endParaRPr lang="sr-Cyrl-CS" altLang="en-US" sz="2300" dirty="0"/>
          </a:p>
          <a:p>
            <a:pPr marL="715963" lvl="1" indent="-261938" eaLnBrk="1" hangingPunct="1">
              <a:lnSpc>
                <a:spcPct val="95000"/>
              </a:lnSpc>
            </a:pPr>
            <a:r>
              <a:rPr lang="sr-Cyrl-CS" altLang="en-US" sz="2300" dirty="0"/>
              <a:t>Лекови: </a:t>
            </a:r>
            <a:r>
              <a:rPr lang="sr-Latn-CS" altLang="en-US" sz="2300" dirty="0"/>
              <a:t>бета-блокатори, нитрати и блокатори канала за калцијум одлажу појаву бола у грудима и депресије СТ сегмента на ЕКГ-у приликом физичког напора. </a:t>
            </a:r>
            <a:endParaRPr lang="sr-Cyrl-CS" altLang="en-US" sz="2300" dirty="0"/>
          </a:p>
          <a:p>
            <a:pPr marL="1249363" lvl="2" indent="-354013" eaLnBrk="1" hangingPunct="1">
              <a:lnSpc>
                <a:spcPct val="95000"/>
              </a:lnSpc>
            </a:pPr>
            <a:r>
              <a:rPr lang="sr-Cyrl-CS" altLang="en-US" dirty="0" smtClean="0"/>
              <a:t>П</a:t>
            </a:r>
            <a:r>
              <a:rPr lang="sr-Latn-CS" altLang="en-US" dirty="0" smtClean="0"/>
              <a:t>рекид напада класичне ангине пекторис</a:t>
            </a:r>
            <a:r>
              <a:rPr lang="sr-Cyrl-CS" altLang="en-US" dirty="0" smtClean="0"/>
              <a:t>: </a:t>
            </a:r>
            <a:r>
              <a:rPr lang="sr-Latn-CS" altLang="en-US" dirty="0" smtClean="0"/>
              <a:t>сублингвалн</a:t>
            </a:r>
            <a:r>
              <a:rPr lang="sr-Cyrl-CS" altLang="en-US" dirty="0" smtClean="0"/>
              <a:t>а</a:t>
            </a:r>
            <a:r>
              <a:rPr lang="sr-Latn-CS" altLang="en-US" dirty="0" smtClean="0"/>
              <a:t> примен</a:t>
            </a:r>
            <a:r>
              <a:rPr lang="sr-Cyrl-CS" altLang="en-US" dirty="0" smtClean="0"/>
              <a:t>а</a:t>
            </a:r>
            <a:r>
              <a:rPr lang="sr-Latn-CS" altLang="en-US" dirty="0" smtClean="0"/>
              <a:t> нитроглицерола</a:t>
            </a:r>
          </a:p>
          <a:p>
            <a:pPr marL="1249363" lvl="2" indent="-354013" eaLnBrk="1" hangingPunct="1">
              <a:lnSpc>
                <a:spcPct val="95000"/>
              </a:lnSpc>
            </a:pPr>
            <a:r>
              <a:rPr lang="sr-Latn-CS" altLang="en-US" dirty="0" smtClean="0"/>
              <a:t>Код пацијената са хипертензијом, користити</a:t>
            </a:r>
            <a:r>
              <a:rPr lang="sr-Cyrl-RS" altLang="en-US" dirty="0" smtClean="0"/>
              <a:t> </a:t>
            </a:r>
            <a:r>
              <a:rPr lang="sr-Latn-CS" altLang="en-US" dirty="0" smtClean="0"/>
              <a:t>бета-блокаторе или дуго-делујуће блокаторе канала за калцијум </a:t>
            </a:r>
            <a:endParaRPr lang="sr-Cyrl-CS" altLang="en-US" dirty="0" smtClean="0"/>
          </a:p>
          <a:p>
            <a:pPr marL="1249363" lvl="2" indent="-354013" eaLnBrk="1" hangingPunct="1">
              <a:lnSpc>
                <a:spcPct val="95000"/>
              </a:lnSpc>
            </a:pPr>
            <a:r>
              <a:rPr lang="sr-Cyrl-CS" altLang="en-US" dirty="0" smtClean="0"/>
              <a:t>К</a:t>
            </a:r>
            <a:r>
              <a:rPr lang="sr-Latn-CS" altLang="en-US" dirty="0" smtClean="0"/>
              <a:t>од пацијената са нормалним артеријским притиском</a:t>
            </a:r>
            <a:r>
              <a:rPr lang="sr-Cyrl-CS" altLang="en-US" dirty="0" smtClean="0"/>
              <a:t>:</a:t>
            </a:r>
            <a:r>
              <a:rPr lang="sr-Latn-CS" altLang="en-US" dirty="0" smtClean="0"/>
              <a:t> рет</a:t>
            </a:r>
            <a:r>
              <a:rPr lang="sr-Cyrl-CS" altLang="en-US" dirty="0" smtClean="0"/>
              <a:t>а</a:t>
            </a:r>
            <a:r>
              <a:rPr lang="sr-Latn-CS" altLang="en-US" dirty="0" smtClean="0"/>
              <a:t>рдн</a:t>
            </a:r>
            <a:r>
              <a:rPr lang="sr-Cyrl-CS" altLang="en-US" dirty="0" smtClean="0"/>
              <a:t>и</a:t>
            </a:r>
            <a:r>
              <a:rPr lang="sr-Latn-CS" altLang="en-US" dirty="0" smtClean="0"/>
              <a:t> обли</a:t>
            </a:r>
            <a:r>
              <a:rPr lang="sr-Cyrl-CS" altLang="en-US" dirty="0" smtClean="0"/>
              <a:t>ци</a:t>
            </a:r>
            <a:r>
              <a:rPr lang="sr-Latn-CS" altLang="en-US" dirty="0" smtClean="0"/>
              <a:t> нитрата</a:t>
            </a:r>
            <a:endParaRPr lang="sr-Cyrl-C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61488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9701" y="1557339"/>
            <a:ext cx="10264462" cy="48783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altLang="en-US" sz="2600" dirty="0"/>
              <a:t>Вазоспастична ангина пекторис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altLang="en-US" sz="2300" dirty="0"/>
              <a:t>П</a:t>
            </a:r>
            <a:r>
              <a:rPr lang="sr-Latn-CS" altLang="en-US" sz="2300" dirty="0"/>
              <a:t>ревенциј</a:t>
            </a:r>
            <a:r>
              <a:rPr lang="sr-Cyrl-CS" altLang="en-US" sz="2300" dirty="0"/>
              <a:t>а</a:t>
            </a:r>
            <a:r>
              <a:rPr lang="sr-Latn-CS" altLang="en-US" sz="2300" dirty="0"/>
              <a:t> напада</a:t>
            </a:r>
            <a:r>
              <a:rPr lang="sr-Cyrl-CS" altLang="en-US" sz="2300" dirty="0"/>
              <a:t>,</a:t>
            </a:r>
            <a:r>
              <a:rPr lang="sr-Latn-CS" altLang="en-US" sz="2300" dirty="0"/>
              <a:t> прекид напада вазоспастичне ангине пекторис</a:t>
            </a:r>
            <a:r>
              <a:rPr lang="sr-Cyrl-CS" altLang="en-US" sz="2300" dirty="0"/>
              <a:t>: </a:t>
            </a:r>
            <a:r>
              <a:rPr lang="sr-Latn-CS" altLang="en-US" sz="2300" dirty="0"/>
              <a:t>блокатори канала за калцијум </a:t>
            </a:r>
            <a:r>
              <a:rPr lang="sr-Cyrl-CS" altLang="en-US" sz="2300" dirty="0"/>
              <a:t>(</a:t>
            </a:r>
            <a:r>
              <a:rPr lang="sr-Latn-CS" altLang="en-US" sz="2300" dirty="0"/>
              <a:t>или нитрати</a:t>
            </a:r>
            <a:r>
              <a:rPr lang="sr-Cyrl-CS" altLang="en-US" sz="2300" dirty="0"/>
              <a:t>)</a:t>
            </a:r>
            <a:r>
              <a:rPr lang="sr-Latn-CS" altLang="en-US" sz="2300" dirty="0"/>
              <a:t>. </a:t>
            </a:r>
            <a:endParaRPr lang="sr-Cyrl-CS" altLang="en-US" sz="2300" dirty="0"/>
          </a:p>
          <a:p>
            <a:pPr eaLnBrk="1" hangingPunct="1">
              <a:lnSpc>
                <a:spcPct val="90000"/>
              </a:lnSpc>
            </a:pPr>
            <a:r>
              <a:rPr lang="sr-Latn-CS" altLang="en-US" sz="2600" dirty="0"/>
              <a:t>Нестабилна ангина пекторис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altLang="en-US" sz="2300" dirty="0"/>
              <a:t>Х</a:t>
            </a:r>
            <a:r>
              <a:rPr lang="sr-Latn-CS" altLang="en-US" sz="2300" dirty="0"/>
              <a:t>итна хоспитализација, лекови смањују потребу миокарда за кисеоником и отклањају спазам</a:t>
            </a:r>
            <a:r>
              <a:rPr lang="sr-Cyrl-CS" altLang="en-US" sz="2300" dirty="0"/>
              <a:t>: </a:t>
            </a:r>
            <a:r>
              <a:rPr lang="sr-Latn-CS" altLang="en-US" sz="2300" dirty="0"/>
              <a:t>агресивна i.v. терапија нитратима и бета блокаторима</a:t>
            </a:r>
            <a:r>
              <a:rPr lang="sr-Cyrl-CS" altLang="en-US" sz="2300" dirty="0"/>
              <a:t>; могу се додати блокатори канала за калцијум (</a:t>
            </a:r>
            <a:r>
              <a:rPr lang="sr-Cyrl-CS" altLang="en-US" sz="2300" i="1" dirty="0"/>
              <a:t>ако пацијент не реагује повољно на терапију) 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altLang="en-US" sz="2300" dirty="0"/>
              <a:t>Треба увести антиагрегационе (аспирин, тиклопидин или клопидогрел) и антикоагулационе лекове (хепарин, нефракционисани или нискомолекуларни). </a:t>
            </a:r>
            <a:endParaRPr lang="sr-Latn-CS" altLang="en-US" sz="2300" dirty="0"/>
          </a:p>
        </p:txBody>
      </p:sp>
      <p:sp>
        <p:nvSpPr>
          <p:cNvPr id="23555" name="Rectangle 4"/>
          <p:cNvSpPr>
            <a:spLocks noGrp="1" noChangeArrowheads="1"/>
          </p:cNvSpPr>
          <p:nvPr>
            <p:ph type="title"/>
          </p:nvPr>
        </p:nvSpPr>
        <p:spPr>
          <a:xfrm>
            <a:off x="553793" y="333376"/>
            <a:ext cx="11088708" cy="1008063"/>
          </a:xfrm>
          <a:noFill/>
        </p:spPr>
        <p:txBody>
          <a:bodyPr/>
          <a:lstStyle/>
          <a:p>
            <a:pPr eaLnBrk="1" hangingPunct="1"/>
            <a:r>
              <a:rPr lang="sr-Cyrl-CS" altLang="en-US" sz="2800" dirty="0"/>
              <a:t>Медикаментозни приступ и комбинације у терапији ангине пекторис</a:t>
            </a:r>
          </a:p>
        </p:txBody>
      </p:sp>
    </p:spTree>
    <p:extLst>
      <p:ext uri="{BB962C8B-B14F-4D97-AF65-F5344CB8AC3E}">
        <p14:creationId xmlns:p14="http://schemas.microsoft.com/office/powerpoint/2010/main" val="395346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Превенција КВ догађаја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/>
              <a:t>ХДР</a:t>
            </a:r>
          </a:p>
          <a:p>
            <a:r>
              <a:rPr lang="sr-Cyrl-RS" sz="2800" dirty="0" smtClean="0"/>
              <a:t>Инхибитори агрегације тромбоцита – аспирин, </a:t>
            </a:r>
            <a:r>
              <a:rPr lang="en-US" sz="2800" dirty="0" smtClean="0"/>
              <a:t>P2Y12</a:t>
            </a:r>
            <a:r>
              <a:rPr lang="sr-Cyrl-RS" sz="2800" dirty="0" smtClean="0"/>
              <a:t> инхибитор</a:t>
            </a:r>
          </a:p>
          <a:p>
            <a:r>
              <a:rPr lang="sr-Cyrl-RS" sz="2800" dirty="0" smtClean="0"/>
              <a:t>Антикоагуланси</a:t>
            </a:r>
          </a:p>
          <a:p>
            <a:r>
              <a:rPr lang="sr-Cyrl-RS" sz="2800" b="1" dirty="0" smtClean="0"/>
              <a:t>Статини </a:t>
            </a:r>
            <a:r>
              <a:rPr lang="sr-Cyrl-RS" sz="2800" dirty="0" smtClean="0"/>
              <a:t>и остали хиполипемици</a:t>
            </a:r>
          </a:p>
          <a:p>
            <a:endParaRPr lang="sr-Cyrl-RS" sz="2800" dirty="0" smtClean="0"/>
          </a:p>
          <a:p>
            <a:endParaRPr lang="sr-Cyrl-RS" sz="28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6874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ЛЕЧЕЊЕ</a:t>
            </a:r>
            <a:r>
              <a:rPr lang="hr-HR" altLang="en-US" b="1" smtClean="0"/>
              <a:t> </a:t>
            </a:r>
            <a:r>
              <a:rPr lang="en-US" altLang="en-US" b="1" smtClean="0"/>
              <a:t>ХИПЕРЛИПИДЕМИЈА</a:t>
            </a:r>
            <a:endParaRPr lang="en-US" altLang="en-US" smtClean="0"/>
          </a:p>
        </p:txBody>
      </p:sp>
      <p:sp>
        <p:nvSpPr>
          <p:cNvPr id="4" name="Oval 4"/>
          <p:cNvSpPr>
            <a:spLocks noGrp="1" noChangeArrowheads="1"/>
          </p:cNvSpPr>
          <p:nvPr>
            <p:ph idx="1"/>
          </p:nvPr>
        </p:nvSpPr>
        <p:spPr>
          <a:xfrm>
            <a:off x="2279650" y="1773238"/>
            <a:ext cx="7869238" cy="1295400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50000">
                <a:schemeClr val="folHlink">
                  <a:gamma/>
                  <a:tint val="38431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 algn="ctr">
            <a:solidFill>
              <a:schemeClr val="tx1"/>
            </a:solidFill>
            <a:round/>
          </a:ln>
        </p:spPr>
        <p:txBody>
          <a:bodyPr wrap="none" rtlCol="0" anchor="ctr">
            <a:normAutofit/>
          </a:bodyPr>
          <a:lstStyle/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sr-Cyrl-RS" sz="1800" b="1" dirty="0">
                <a:latin typeface="Times New Roman" pitchFamily="18" charset="0"/>
                <a:cs typeface="Times New Roman" pitchFamily="18" charset="0"/>
              </a:rPr>
              <a:t>СМАЊЕЊЕ</a:t>
            </a:r>
            <a:r>
              <a:rPr lang="hr-HR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>
                <a:latin typeface="Times New Roman" pitchFamily="18" charset="0"/>
                <a:cs typeface="Times New Roman" pitchFamily="18" charset="0"/>
              </a:rPr>
              <a:t>ЛДЛ</a:t>
            </a:r>
            <a:r>
              <a:rPr lang="hr-HR" sz="1800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RS" sz="1800" b="1" dirty="0">
                <a:latin typeface="Times New Roman" pitchFamily="18" charset="0"/>
                <a:cs typeface="Times New Roman" pitchFamily="18" charset="0"/>
              </a:rPr>
              <a:t>ХОЛЕСТЕРОЛА</a:t>
            </a:r>
            <a:r>
              <a:rPr lang="hr-HR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>
                <a:latin typeface="Times New Roman" pitchFamily="18" charset="0"/>
                <a:cs typeface="Times New Roman" pitchFamily="18" charset="0"/>
              </a:rPr>
              <a:t>ГЛАВНИ</a:t>
            </a:r>
            <a:r>
              <a:rPr lang="hr-HR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>
                <a:latin typeface="Times New Roman" pitchFamily="18" charset="0"/>
                <a:cs typeface="Times New Roman" pitchFamily="18" charset="0"/>
              </a:rPr>
              <a:t>ЦИЉ</a:t>
            </a:r>
            <a:r>
              <a:rPr lang="hr-HR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18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sr-Cyrl-RS" sz="1800" b="1" dirty="0">
                <a:latin typeface="Times New Roman" pitchFamily="18" charset="0"/>
                <a:cs typeface="Times New Roman" pitchFamily="18" charset="0"/>
              </a:rPr>
              <a:t>ТЕРАПИЈИ</a:t>
            </a:r>
            <a:r>
              <a:rPr lang="hr-HR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>
                <a:latin typeface="Times New Roman" pitchFamily="18" charset="0"/>
                <a:cs typeface="Times New Roman" pitchFamily="18" charset="0"/>
              </a:rPr>
              <a:t>ХИПЕРЛИПИДЕМИЈЕ</a:t>
            </a:r>
            <a:endParaRPr lang="hr-HR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609601" y="3357564"/>
            <a:ext cx="9539288" cy="3000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en-US" sz="2800" dirty="0">
                <a:latin typeface="+mn-lt"/>
              </a:rPr>
              <a:t>ДИЈЕТА</a:t>
            </a:r>
            <a:r>
              <a:rPr lang="hr-HR" altLang="en-US" sz="2800" dirty="0">
                <a:latin typeface="+mn-lt"/>
              </a:rPr>
              <a:t> </a:t>
            </a:r>
            <a:r>
              <a:rPr lang="hr-HR" altLang="en-US" dirty="0">
                <a:latin typeface="+mn-lt"/>
              </a:rPr>
              <a:t>(</a:t>
            </a:r>
            <a:r>
              <a:rPr lang="en-US" altLang="en-US" dirty="0" err="1">
                <a:latin typeface="+mn-lt"/>
              </a:rPr>
              <a:t>унос</a:t>
            </a:r>
            <a:r>
              <a:rPr lang="hr-HR" altLang="en-US" dirty="0">
                <a:latin typeface="+mn-lt"/>
              </a:rPr>
              <a:t> </a:t>
            </a:r>
            <a:r>
              <a:rPr lang="en-US" altLang="en-US" dirty="0" err="1">
                <a:latin typeface="+mn-lt"/>
              </a:rPr>
              <a:t>високонезасићених</a:t>
            </a:r>
            <a:r>
              <a:rPr lang="hr-HR" altLang="en-US" dirty="0">
                <a:latin typeface="+mn-lt"/>
              </a:rPr>
              <a:t> </a:t>
            </a:r>
            <a:r>
              <a:rPr lang="en-US" altLang="en-US" dirty="0">
                <a:latin typeface="+mn-lt"/>
              </a:rPr>
              <a:t>м</a:t>
            </a:r>
            <a:r>
              <a:rPr lang="hr-HR" altLang="en-US" dirty="0">
                <a:latin typeface="+mn-lt"/>
              </a:rPr>
              <a:t>. </a:t>
            </a:r>
            <a:r>
              <a:rPr lang="en-US" altLang="en-US" dirty="0" err="1">
                <a:latin typeface="+mn-lt"/>
              </a:rPr>
              <a:t>кис</a:t>
            </a:r>
            <a:r>
              <a:rPr lang="hr-HR" altLang="en-US" dirty="0">
                <a:latin typeface="+mn-lt"/>
              </a:rPr>
              <a:t>., </a:t>
            </a:r>
            <a:r>
              <a:rPr lang="en-US" altLang="en-US" dirty="0" err="1">
                <a:latin typeface="+mn-lt"/>
              </a:rPr>
              <a:t>топљивих</a:t>
            </a:r>
            <a:r>
              <a:rPr lang="hr-HR" altLang="en-US" dirty="0">
                <a:latin typeface="+mn-lt"/>
              </a:rPr>
              <a:t> </a:t>
            </a:r>
            <a:r>
              <a:rPr lang="en-US" altLang="en-US" dirty="0" err="1">
                <a:latin typeface="+mn-lt"/>
              </a:rPr>
              <a:t>влакана</a:t>
            </a:r>
            <a:r>
              <a:rPr lang="hr-HR" altLang="en-US" dirty="0">
                <a:latin typeface="+mn-lt"/>
              </a:rPr>
              <a:t>), </a:t>
            </a:r>
            <a:r>
              <a:rPr lang="en-US" altLang="en-US" dirty="0" err="1" smtClean="0">
                <a:latin typeface="+mn-lt"/>
              </a:rPr>
              <a:t>количина</a:t>
            </a:r>
            <a:r>
              <a:rPr lang="hr-HR" altLang="en-US" dirty="0" smtClean="0">
                <a:latin typeface="+mn-lt"/>
              </a:rPr>
              <a:t> </a:t>
            </a:r>
            <a:r>
              <a:rPr lang="en-US" altLang="en-US" dirty="0" err="1">
                <a:latin typeface="+mn-lt"/>
              </a:rPr>
              <a:t>холестерола</a:t>
            </a:r>
            <a:r>
              <a:rPr lang="hr-HR" altLang="en-US" dirty="0">
                <a:latin typeface="+mn-lt"/>
              </a:rPr>
              <a:t> </a:t>
            </a:r>
            <a:r>
              <a:rPr lang="en-US" altLang="en-US" dirty="0" err="1">
                <a:latin typeface="+mn-lt"/>
              </a:rPr>
              <a:t>може</a:t>
            </a:r>
            <a:r>
              <a:rPr lang="hr-HR" altLang="en-US" dirty="0">
                <a:latin typeface="+mn-lt"/>
              </a:rPr>
              <a:t> </a:t>
            </a:r>
            <a:r>
              <a:rPr lang="en-US" altLang="en-US" dirty="0" err="1">
                <a:latin typeface="+mn-lt"/>
              </a:rPr>
              <a:t>се</a:t>
            </a:r>
            <a:r>
              <a:rPr lang="hr-HR" altLang="en-US" dirty="0">
                <a:latin typeface="+mn-lt"/>
              </a:rPr>
              <a:t> </a:t>
            </a:r>
            <a:r>
              <a:rPr lang="en-US" altLang="en-US" dirty="0" err="1">
                <a:latin typeface="+mn-lt"/>
              </a:rPr>
              <a:t>смањити</a:t>
            </a:r>
            <a:r>
              <a:rPr lang="hr-HR" altLang="en-US" dirty="0">
                <a:latin typeface="+mn-lt"/>
              </a:rPr>
              <a:t> </a:t>
            </a:r>
            <a:r>
              <a:rPr lang="en-US" altLang="en-US" dirty="0" err="1">
                <a:latin typeface="+mn-lt"/>
              </a:rPr>
              <a:t>за</a:t>
            </a:r>
            <a:r>
              <a:rPr lang="hr-HR" altLang="en-US" dirty="0">
                <a:latin typeface="+mn-lt"/>
              </a:rPr>
              <a:t> 10-15%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dirty="0">
                <a:latin typeface="+mn-lt"/>
              </a:rPr>
              <a:t>ФИЗИЧКА АКТИВНОСТ</a:t>
            </a:r>
            <a:endParaRPr lang="hr-HR" altLang="en-US" sz="2800" dirty="0">
              <a:latin typeface="+mn-lt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800" dirty="0">
                <a:latin typeface="+mn-lt"/>
              </a:rPr>
              <a:t>ФАРМАКОТЕРАПИЈА</a:t>
            </a:r>
            <a:r>
              <a:rPr lang="hr-HR" altLang="en-US" sz="2800" dirty="0">
                <a:latin typeface="+mn-lt"/>
              </a:rPr>
              <a:t>: </a:t>
            </a:r>
            <a:r>
              <a:rPr lang="hr-HR" altLang="en-US" dirty="0">
                <a:latin typeface="+mn-lt"/>
              </a:rPr>
              <a:t>- </a:t>
            </a:r>
            <a:r>
              <a:rPr lang="en-US" altLang="en-US" dirty="0">
                <a:latin typeface="+mn-lt"/>
              </a:rPr>
              <a:t>СТАТИНИ</a:t>
            </a:r>
            <a:endParaRPr lang="hr-HR" altLang="en-US" dirty="0">
              <a:latin typeface="+mn-lt"/>
            </a:endParaRPr>
          </a:p>
          <a:p>
            <a:pPr eaLnBrk="1" hangingPunct="1">
              <a:lnSpc>
                <a:spcPct val="90000"/>
              </a:lnSpc>
            </a:pPr>
            <a:r>
              <a:rPr lang="hr-HR" altLang="en-US" dirty="0">
                <a:latin typeface="+mn-lt"/>
              </a:rPr>
              <a:t>                                                    - </a:t>
            </a:r>
            <a:r>
              <a:rPr lang="en-US" altLang="en-US" dirty="0" smtClean="0">
                <a:latin typeface="+mn-lt"/>
              </a:rPr>
              <a:t>ФИБРАТИ</a:t>
            </a:r>
            <a:r>
              <a:rPr lang="sr-Cyrl-RS" altLang="en-US" dirty="0" smtClean="0">
                <a:latin typeface="+mn-lt"/>
              </a:rPr>
              <a:t> </a:t>
            </a:r>
            <a:r>
              <a:rPr lang="hr-HR" altLang="en-US" dirty="0" smtClean="0">
                <a:latin typeface="+mn-lt"/>
              </a:rPr>
              <a:t>(</a:t>
            </a:r>
            <a:r>
              <a:rPr lang="en-US" altLang="en-US" dirty="0" err="1">
                <a:latin typeface="+mn-lt"/>
              </a:rPr>
              <a:t>гемфиброзил</a:t>
            </a:r>
            <a:r>
              <a:rPr lang="hr-HR" altLang="en-US" dirty="0">
                <a:latin typeface="+mn-lt"/>
              </a:rPr>
              <a:t>,</a:t>
            </a:r>
            <a:r>
              <a:rPr lang="en-US" altLang="en-US" dirty="0" err="1">
                <a:latin typeface="+mn-lt"/>
              </a:rPr>
              <a:t>фенофибрат</a:t>
            </a:r>
            <a:r>
              <a:rPr lang="hr-HR" altLang="en-US" dirty="0">
                <a:latin typeface="+mn-lt"/>
              </a:rPr>
              <a:t>)                                                      </a:t>
            </a:r>
          </a:p>
          <a:p>
            <a:pPr eaLnBrk="1" hangingPunct="1">
              <a:lnSpc>
                <a:spcPct val="90000"/>
              </a:lnSpc>
            </a:pPr>
            <a:r>
              <a:rPr lang="hr-HR" altLang="en-US" dirty="0">
                <a:latin typeface="+mn-lt"/>
              </a:rPr>
              <a:t>                                                    - </a:t>
            </a:r>
            <a:r>
              <a:rPr lang="en-US" altLang="en-US" dirty="0">
                <a:latin typeface="+mn-lt"/>
              </a:rPr>
              <a:t>АДСОРБЕНСИ</a:t>
            </a:r>
            <a:r>
              <a:rPr lang="hr-HR" altLang="en-US" dirty="0">
                <a:latin typeface="+mn-lt"/>
              </a:rPr>
              <a:t> </a:t>
            </a:r>
            <a:r>
              <a:rPr lang="en-US" altLang="en-US" dirty="0">
                <a:latin typeface="+mn-lt"/>
              </a:rPr>
              <a:t>Ж</a:t>
            </a:r>
            <a:r>
              <a:rPr lang="hr-HR" altLang="en-US" dirty="0">
                <a:latin typeface="+mn-lt"/>
              </a:rPr>
              <a:t>.</a:t>
            </a:r>
            <a:r>
              <a:rPr lang="en-US" altLang="en-US" dirty="0">
                <a:latin typeface="+mn-lt"/>
              </a:rPr>
              <a:t>КИС</a:t>
            </a:r>
            <a:r>
              <a:rPr lang="hr-HR" altLang="en-US" dirty="0">
                <a:latin typeface="+mn-lt"/>
              </a:rPr>
              <a:t>. (</a:t>
            </a:r>
            <a:r>
              <a:rPr lang="en-US" altLang="en-US" dirty="0" err="1">
                <a:latin typeface="+mn-lt"/>
              </a:rPr>
              <a:t>холестирамин</a:t>
            </a:r>
            <a:r>
              <a:rPr lang="hr-HR" altLang="en-US" dirty="0">
                <a:latin typeface="+mn-lt"/>
              </a:rPr>
              <a:t>, </a:t>
            </a:r>
            <a:r>
              <a:rPr lang="en-US" altLang="en-US" dirty="0" err="1" smtClean="0">
                <a:latin typeface="+mn-lt"/>
              </a:rPr>
              <a:t>холестипол</a:t>
            </a:r>
            <a:r>
              <a:rPr lang="hr-HR" altLang="en-US" dirty="0">
                <a:latin typeface="+mn-lt"/>
              </a:rPr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hr-HR" altLang="en-US" dirty="0">
                <a:latin typeface="+mn-lt"/>
              </a:rPr>
              <a:t>                                                    - </a:t>
            </a:r>
            <a:r>
              <a:rPr lang="en-US" altLang="en-US" dirty="0">
                <a:latin typeface="+mn-lt"/>
              </a:rPr>
              <a:t>НИКОТИНСКА</a:t>
            </a:r>
            <a:r>
              <a:rPr lang="hr-HR" altLang="en-US" dirty="0">
                <a:latin typeface="+mn-lt"/>
              </a:rPr>
              <a:t> </a:t>
            </a:r>
            <a:r>
              <a:rPr lang="en-US" altLang="en-US" dirty="0">
                <a:latin typeface="+mn-lt"/>
              </a:rPr>
              <a:t>КИС</a:t>
            </a:r>
            <a:r>
              <a:rPr lang="hr-HR" altLang="en-US" dirty="0">
                <a:latin typeface="+mn-lt"/>
              </a:rPr>
              <a:t>. </a:t>
            </a:r>
            <a:r>
              <a:rPr lang="en-US" altLang="en-US" dirty="0">
                <a:latin typeface="+mn-lt"/>
              </a:rPr>
              <a:t>И</a:t>
            </a:r>
            <a:r>
              <a:rPr lang="hr-HR" altLang="en-US" dirty="0">
                <a:latin typeface="+mn-lt"/>
              </a:rPr>
              <a:t> </a:t>
            </a:r>
            <a:r>
              <a:rPr lang="en-US" altLang="en-US" dirty="0">
                <a:latin typeface="+mn-lt"/>
              </a:rPr>
              <a:t>ДЕРИВАТИ</a:t>
            </a:r>
            <a:endParaRPr lang="hr-HR" altLang="en-US" dirty="0">
              <a:latin typeface="+mn-lt"/>
            </a:endParaRPr>
          </a:p>
          <a:p>
            <a:pPr eaLnBrk="1" hangingPunct="1">
              <a:lnSpc>
                <a:spcPct val="90000"/>
              </a:lnSpc>
            </a:pPr>
            <a:r>
              <a:rPr lang="hr-HR" altLang="en-US" dirty="0">
                <a:latin typeface="+mn-lt"/>
              </a:rPr>
              <a:t>                                                    - </a:t>
            </a:r>
            <a:r>
              <a:rPr lang="en-US" altLang="en-US" dirty="0">
                <a:latin typeface="+mn-lt"/>
              </a:rPr>
              <a:t>ИНХИБИТОРИ</a:t>
            </a:r>
            <a:r>
              <a:rPr lang="hr-HR" altLang="en-US" dirty="0">
                <a:latin typeface="+mn-lt"/>
              </a:rPr>
              <a:t> </a:t>
            </a:r>
            <a:r>
              <a:rPr lang="en-US" altLang="en-US" dirty="0" smtClean="0">
                <a:latin typeface="+mn-lt"/>
              </a:rPr>
              <a:t>АПСОРПЦИЈЕ</a:t>
            </a:r>
            <a:r>
              <a:rPr lang="sr-Cyrl-RS" altLang="en-US" dirty="0">
                <a:latin typeface="+mn-lt"/>
              </a:rPr>
              <a:t> </a:t>
            </a:r>
            <a:r>
              <a:rPr lang="en-US" altLang="en-US" dirty="0" smtClean="0">
                <a:latin typeface="+mn-lt"/>
              </a:rPr>
              <a:t>ХОЛЕСТРОЛА</a:t>
            </a:r>
            <a:r>
              <a:rPr lang="hr-HR" altLang="en-US" dirty="0" smtClean="0">
                <a:latin typeface="+mn-lt"/>
              </a:rPr>
              <a:t>  </a:t>
            </a:r>
            <a:r>
              <a:rPr lang="hr-HR" altLang="en-US" dirty="0">
                <a:latin typeface="+mn-lt"/>
              </a:rPr>
              <a:t>(</a:t>
            </a:r>
            <a:r>
              <a:rPr lang="en-US" altLang="en-US" dirty="0" err="1">
                <a:latin typeface="+mn-lt"/>
              </a:rPr>
              <a:t>езетимиб</a:t>
            </a:r>
            <a:r>
              <a:rPr lang="hr-HR" altLang="en-US" dirty="0" smtClean="0">
                <a:latin typeface="+mn-lt"/>
              </a:rPr>
              <a:t>)</a:t>
            </a:r>
            <a:endParaRPr lang="sr-Cyrl-RS" altLang="en-US" dirty="0" smtClean="0">
              <a:latin typeface="+mn-lt"/>
            </a:endParaRPr>
          </a:p>
          <a:p>
            <a:pPr eaLnBrk="1" hangingPunct="1">
              <a:lnSpc>
                <a:spcPct val="90000"/>
              </a:lnSpc>
            </a:pPr>
            <a:r>
              <a:rPr lang="sr-Cyrl-RS" altLang="en-US" dirty="0" smtClean="0">
                <a:latin typeface="+mn-lt"/>
              </a:rPr>
              <a:t>		               - Еволокумаб</a:t>
            </a:r>
            <a:r>
              <a:rPr lang="sr-Cyrl-RS" altLang="en-US" dirty="0">
                <a:latin typeface="+mn-lt"/>
              </a:rPr>
              <a:t>, алирокумаб </a:t>
            </a:r>
            <a:endParaRPr lang="sr-Cyrl-RS" altLang="en-US" dirty="0" smtClean="0">
              <a:latin typeface="+mn-lt"/>
            </a:endParaRPr>
          </a:p>
          <a:p>
            <a:pPr eaLnBrk="1" hangingPunct="1">
              <a:lnSpc>
                <a:spcPct val="90000"/>
              </a:lnSpc>
            </a:pPr>
            <a:endParaRPr lang="hr-HR" alt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4744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Нефармаколошке мере - препоруке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9131827"/>
              </p:ext>
            </p:extLst>
          </p:nvPr>
        </p:nvGraphicFramePr>
        <p:xfrm>
          <a:off x="609600" y="1719263"/>
          <a:ext cx="10957984" cy="330200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172237"/>
                <a:gridCol w="8785747"/>
              </a:tblGrid>
              <a:tr h="370840">
                <a:tc>
                  <a:txBody>
                    <a:bodyPr/>
                    <a:lstStyle/>
                    <a:p>
                      <a:r>
                        <a:rPr lang="sr-Cyrl-RS" dirty="0" smtClean="0"/>
                        <a:t>Фактор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RS" dirty="0" smtClean="0"/>
                        <a:t>Престанак</a:t>
                      </a:r>
                      <a:r>
                        <a:rPr lang="sr-Cyrl-RS" baseline="0" dirty="0" smtClean="0"/>
                        <a:t> пушења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Користити фармаколошке и бихеивиоралне стратегије како би помогли пацијентима да престану да пуше. Избегавати пасивно пушење.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RS" dirty="0" smtClean="0"/>
                        <a:t>Здрава исхрана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Дијета богата поврћем, воћем и интегралним житарицама. Ограничити засићене масти на &lt;10% укупног уноса. Ограничити</a:t>
                      </a:r>
                      <a:r>
                        <a:rPr lang="ru-RU" baseline="0" dirty="0" smtClean="0"/>
                        <a:t> унос</a:t>
                      </a:r>
                      <a:r>
                        <a:rPr lang="ru-RU" dirty="0" smtClean="0"/>
                        <a:t> алкохола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RS" dirty="0" smtClean="0"/>
                        <a:t>Физичка активност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30 - 60 минута умерене физичке активности већину </a:t>
                      </a:r>
                      <a:r>
                        <a:rPr lang="sr-Cyrl-RS" dirty="0" smtClean="0"/>
                        <a:t>дана</a:t>
                      </a:r>
                      <a:r>
                        <a:rPr lang="sr-Cyrl-RS" baseline="0" dirty="0" smtClean="0"/>
                        <a:t> у недељи</a:t>
                      </a:r>
                      <a:r>
                        <a:rPr lang="ru-RU" baseline="0" dirty="0" smtClean="0"/>
                        <a:t> - </a:t>
                      </a:r>
                      <a:r>
                        <a:rPr lang="ru-RU" dirty="0" smtClean="0"/>
                        <a:t>и нередовне активности су корисне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RS" dirty="0" smtClean="0"/>
                        <a:t>Телесна тежина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Телесна тежина </a:t>
                      </a:r>
                      <a:r>
                        <a:rPr lang="ru-RU" baseline="0" dirty="0" smtClean="0"/>
                        <a:t> - </a:t>
                      </a:r>
                      <a:r>
                        <a:rPr lang="ru-RU" dirty="0" smtClean="0"/>
                        <a:t>БМИ &lt;25 кг / м2</a:t>
                      </a:r>
                      <a:r>
                        <a:rPr lang="ru-RU" baseline="0" dirty="0" smtClean="0"/>
                        <a:t> - </a:t>
                      </a:r>
                      <a:r>
                        <a:rPr lang="ru-RU" dirty="0" smtClean="0"/>
                        <a:t>смањити тежину препорученим уносом енергије и повећањем физичке активности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RS" dirty="0" smtClean="0"/>
                        <a:t>Остало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/>
                        <a:t>Узимати</a:t>
                      </a:r>
                      <a:r>
                        <a:rPr lang="sr-Cyrl-RS" baseline="0" dirty="0" smtClean="0"/>
                        <a:t> терапију према препорукама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333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sz="3200" dirty="0">
                <a:latin typeface="+mn-lt"/>
              </a:rPr>
              <a:t>ФАРМАКОТЕРАПИЈА</a:t>
            </a:r>
            <a:r>
              <a:rPr lang="hr-HR" sz="3200" dirty="0">
                <a:latin typeface="+mn-lt"/>
              </a:rPr>
              <a:t> </a:t>
            </a:r>
            <a:r>
              <a:rPr lang="sr-Cyrl-RS" sz="3200" dirty="0">
                <a:latin typeface="+mn-lt"/>
              </a:rPr>
              <a:t>ХИПЕРЛИПИДЕМИЈА</a:t>
            </a:r>
            <a:endParaRPr lang="en-US" sz="3200" dirty="0">
              <a:latin typeface="+mn-lt"/>
            </a:endParaRPr>
          </a:p>
        </p:txBody>
      </p:sp>
      <p:sp>
        <p:nvSpPr>
          <p:cNvPr id="7171" name="Content Placeholder 3"/>
          <p:cNvSpPr>
            <a:spLocks noGrp="1"/>
          </p:cNvSpPr>
          <p:nvPr>
            <p:ph sz="half" idx="1"/>
          </p:nvPr>
        </p:nvSpPr>
        <p:spPr>
          <a:xfrm>
            <a:off x="1981200" y="1600201"/>
            <a:ext cx="7067550" cy="4525963"/>
          </a:xfrm>
        </p:spPr>
        <p:txBody>
          <a:bodyPr/>
          <a:lstStyle/>
          <a:p>
            <a:pPr eaLnBrk="1" hangingPunct="1"/>
            <a:r>
              <a:rPr lang="en-US" altLang="en-US" smtClean="0"/>
              <a:t>Примарна превенција</a:t>
            </a:r>
          </a:p>
          <a:p>
            <a:pPr eaLnBrk="1" hangingPunct="1"/>
            <a:endParaRPr lang="en-US" altLang="en-US" smtClean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99142222"/>
              </p:ext>
            </p:extLst>
          </p:nvPr>
        </p:nvGraphicFramePr>
        <p:xfrm>
          <a:off x="785609" y="2492376"/>
          <a:ext cx="10161432" cy="35290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0716"/>
                <a:gridCol w="5080716"/>
              </a:tblGrid>
              <a:tr h="705803">
                <a:tc>
                  <a:txBody>
                    <a:bodyPr/>
                    <a:lstStyle/>
                    <a:p>
                      <a:pPr algn="ctr"/>
                      <a:r>
                        <a:rPr lang="sr-Cyrl-RS" sz="1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Серумски липиди</a:t>
                      </a:r>
                      <a:r>
                        <a:rPr lang="sr-Cyrl-RS" sz="18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endParaRPr lang="en-US" sz="1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51" marR="91451"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Циљне вредности</a:t>
                      </a:r>
                    </a:p>
                    <a:p>
                      <a:pPr algn="ctr"/>
                      <a:r>
                        <a:rPr lang="sr-Cyrl-RS" sz="1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К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o</a:t>
                      </a:r>
                      <a:r>
                        <a:rPr lang="sr-Cyrl-RS" sz="1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нцентрација 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mmol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/l</a:t>
                      </a:r>
                      <a:endParaRPr lang="en-US" sz="1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51" marR="91451" marT="45728" marB="45728"/>
                </a:tc>
              </a:tr>
              <a:tr h="7058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r-Cyrl-R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Укупни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холестерол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  <a:p>
                      <a:endParaRPr lang="en-US" sz="1800" dirty="0">
                        <a:latin typeface="+mn-lt"/>
                      </a:endParaRPr>
                    </a:p>
                  </a:txBody>
                  <a:tcPr marL="91451" marR="91451" marT="45728" marB="45728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&lt; 5</a:t>
                      </a:r>
                      <a:r>
                        <a:rPr kumimoji="0" lang="hr-H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,0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  <a:p>
                      <a:endParaRPr lang="en-US" sz="1800" dirty="0">
                        <a:latin typeface="+mn-lt"/>
                      </a:endParaRPr>
                    </a:p>
                  </a:txBody>
                  <a:tcPr marL="91451" marR="91451" marT="45728" marB="45728"/>
                </a:tc>
              </a:tr>
              <a:tr h="7058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r-Cyrl-R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ЛДЛ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холестерол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  <a:p>
                      <a:endParaRPr lang="en-US" sz="1800" dirty="0">
                        <a:latin typeface="+mn-lt"/>
                      </a:endParaRPr>
                    </a:p>
                  </a:txBody>
                  <a:tcPr marL="91451" marR="91451" marT="45728" marB="45728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&lt; 3</a:t>
                      </a:r>
                      <a:r>
                        <a:rPr kumimoji="0" lang="hr-H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,0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  <a:p>
                      <a:endParaRPr lang="en-US" sz="1800" dirty="0">
                        <a:latin typeface="+mn-lt"/>
                      </a:endParaRPr>
                    </a:p>
                  </a:txBody>
                  <a:tcPr marL="91451" marR="91451" marT="45728" marB="45728"/>
                </a:tc>
              </a:tr>
              <a:tr h="7058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r-Cyrl-R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Укупни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триглицериди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  <a:p>
                      <a:endParaRPr lang="en-US" sz="1800" dirty="0">
                        <a:latin typeface="+mn-lt"/>
                      </a:endParaRPr>
                    </a:p>
                  </a:txBody>
                  <a:tcPr marL="91451" marR="91451" marT="45728" marB="45728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&lt; </a:t>
                      </a: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,</a:t>
                      </a: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7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  <a:p>
                      <a:endParaRPr lang="en-US" sz="1800" dirty="0">
                        <a:latin typeface="+mn-lt"/>
                      </a:endParaRPr>
                    </a:p>
                  </a:txBody>
                  <a:tcPr marL="91451" marR="91451" marT="45728" marB="45728"/>
                </a:tc>
              </a:tr>
              <a:tr h="7058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r-Cyrl-R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ХДЛ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холестерол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  <a:p>
                      <a:endParaRPr lang="en-US" sz="1800" dirty="0">
                        <a:latin typeface="+mn-lt"/>
                      </a:endParaRPr>
                    </a:p>
                  </a:txBody>
                  <a:tcPr marL="91451" marR="91451" marT="45728" marB="45728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&gt; </a:t>
                      </a: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,</a:t>
                      </a: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  <a:p>
                      <a:endParaRPr lang="en-US" sz="1800" dirty="0">
                        <a:latin typeface="+mn-lt"/>
                      </a:endParaRPr>
                    </a:p>
                  </a:txBody>
                  <a:tcPr marL="91451" marR="91451" marT="45728" marB="45728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313644" y="6040189"/>
            <a:ext cx="58341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000" b="1" dirty="0" smtClean="0"/>
              <a:t>*</a:t>
            </a:r>
            <a:r>
              <a:rPr lang="sr-Cyrl-RS" altLang="en-US" sz="2000" b="1" dirty="0" smtClean="0"/>
              <a:t>Принцип </a:t>
            </a:r>
            <a:r>
              <a:rPr lang="sr-Cyrl-RS" altLang="en-US" sz="2000" b="1" dirty="0"/>
              <a:t>5-4-3-2-1</a:t>
            </a:r>
            <a:endParaRPr lang="en-US" altLang="en-US" sz="2000" b="1" dirty="0"/>
          </a:p>
          <a:p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63421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/>
              <a:t>ФАРМАКОТЕРАПИЈА</a:t>
            </a:r>
            <a:r>
              <a:rPr lang="hr-HR" altLang="en-US" sz="2800"/>
              <a:t> </a:t>
            </a:r>
            <a:r>
              <a:rPr lang="en-US" altLang="en-US" sz="2800"/>
              <a:t>ХИПЕРЛИПИДЕМИЈА</a:t>
            </a:r>
          </a:p>
        </p:txBody>
      </p:sp>
      <p:sp>
        <p:nvSpPr>
          <p:cNvPr id="8195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err="1" smtClean="0"/>
              <a:t>Секундарна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превенција</a:t>
            </a:r>
            <a:endParaRPr lang="en-US" altLang="en-US" dirty="0" smtClean="0"/>
          </a:p>
          <a:p>
            <a:pPr eaLnBrk="1" hangingPunct="1"/>
            <a:endParaRPr lang="en-US" altLang="en-US" dirty="0" smtClean="0"/>
          </a:p>
          <a:p>
            <a:pPr eaLnBrk="1" hangingPunct="1"/>
            <a:endParaRPr lang="en-US" altLang="en-US" dirty="0" smtClean="0"/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248640"/>
              </p:ext>
            </p:extLst>
          </p:nvPr>
        </p:nvGraphicFramePr>
        <p:xfrm>
          <a:off x="837127" y="2565401"/>
          <a:ext cx="10212946" cy="3017837"/>
        </p:xfrm>
        <a:graphic>
          <a:graphicData uri="http://schemas.openxmlformats.org/drawingml/2006/table">
            <a:tbl>
              <a:tblPr/>
              <a:tblGrid>
                <a:gridCol w="5055911"/>
                <a:gridCol w="5157035"/>
              </a:tblGrid>
              <a:tr h="118884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Серумски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липиди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>
                            <a:gamma/>
                            <a:tint val="34118"/>
                            <a:invGamma/>
                          </a:schemeClr>
                        </a:gs>
                        <a:gs pos="100000">
                          <a:schemeClr val="accent2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Циљне</a:t>
                      </a:r>
                      <a:r>
                        <a:rPr kumimoji="0" lang="hr-H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вредности</a:t>
                      </a:r>
                      <a:r>
                        <a:rPr kumimoji="0" lang="hr-H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Концентрација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(</a:t>
                      </a: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ммол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/</a:t>
                      </a: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Л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)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>
                            <a:gamma/>
                            <a:tint val="0"/>
                            <a:invGamma/>
                          </a:schemeClr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</a:tr>
              <a:tr h="45724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Укупни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холестерол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&lt; </a:t>
                      </a:r>
                      <a:r>
                        <a:rPr kumimoji="0" lang="hr-H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4,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4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ЛДЛ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холестерол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&lt; </a:t>
                      </a:r>
                      <a:r>
                        <a:rPr kumimoji="0" lang="hr-H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2,5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4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Укупни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триглицериди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&lt; </a:t>
                      </a:r>
                      <a:r>
                        <a:rPr kumimoji="0" lang="hr-H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,</a:t>
                      </a:r>
                      <a:r>
                        <a:rPr kumimoji="0" lang="hr-H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7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4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ХДЛ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холестерол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&gt; </a:t>
                      </a:r>
                      <a:r>
                        <a:rPr kumimoji="0" lang="hr-H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,</a:t>
                      </a:r>
                      <a:r>
                        <a:rPr kumimoji="0" lang="hr-H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099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35736" y="363136"/>
            <a:ext cx="8229600" cy="1079500"/>
          </a:xfrm>
        </p:spPr>
        <p:txBody>
          <a:bodyPr/>
          <a:lstStyle/>
          <a:p>
            <a:pPr eaLnBrk="1" hangingPunct="1"/>
            <a:r>
              <a:rPr lang="en-US" altLang="en-US" dirty="0" err="1" smtClean="0"/>
              <a:t>Атерогени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индекс</a:t>
            </a:r>
            <a:endParaRPr lang="en-US" altLang="en-US" dirty="0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endParaRPr lang="en-US" altLang="en-US" dirty="0" smtClean="0"/>
          </a:p>
          <a:p>
            <a:pPr eaLnBrk="1" hangingPunct="1"/>
            <a:r>
              <a:rPr lang="sr-Cyrl-RS" altLang="en-US" dirty="0" smtClean="0"/>
              <a:t>Принцип </a:t>
            </a:r>
            <a:r>
              <a:rPr lang="sr-Cyrl-RS" altLang="en-US" b="1" dirty="0" smtClean="0"/>
              <a:t>5</a:t>
            </a:r>
            <a:r>
              <a:rPr lang="sr-Cyrl-RS" altLang="en-US" dirty="0" smtClean="0"/>
              <a:t>-4-3-2-</a:t>
            </a:r>
            <a:r>
              <a:rPr lang="sr-Cyrl-RS" altLang="en-US" b="1" dirty="0" smtClean="0"/>
              <a:t>1</a:t>
            </a:r>
            <a:endParaRPr lang="en-US" altLang="en-US" b="1" dirty="0" smtClean="0"/>
          </a:p>
          <a:p>
            <a:pPr eaLnBrk="1" hangingPunct="1"/>
            <a:r>
              <a:rPr lang="en-US" altLang="en-US" dirty="0" err="1" smtClean="0"/>
              <a:t>Атерогени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индекс</a:t>
            </a:r>
            <a:r>
              <a:rPr lang="en-US" altLang="en-US" dirty="0" smtClean="0"/>
              <a:t> = </a:t>
            </a:r>
            <a:r>
              <a:rPr lang="en-US" altLang="en-US" dirty="0" err="1" smtClean="0"/>
              <a:t>укХол</a:t>
            </a:r>
            <a:r>
              <a:rPr lang="en-US" altLang="en-US" dirty="0" smtClean="0"/>
              <a:t> / ХДЛ </a:t>
            </a:r>
          </a:p>
          <a:p>
            <a:pPr eaLnBrk="1" hangingPunct="1"/>
            <a:r>
              <a:rPr lang="ru-RU" altLang="en-US" dirty="0" smtClean="0"/>
              <a:t>ако је &gt;5 =&gt; ↑ ризик од КВС комликација (АИМ) </a:t>
            </a:r>
          </a:p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17418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altLang="en-US" dirty="0"/>
              <a:t>С</a:t>
            </a:r>
            <a:r>
              <a:rPr lang="en-US" altLang="en-US" dirty="0" err="1" smtClean="0"/>
              <a:t>татин</a:t>
            </a:r>
            <a:r>
              <a:rPr lang="sr-Cyrl-RS" altLang="en-US" dirty="0" smtClean="0"/>
              <a:t>и</a:t>
            </a:r>
            <a:endParaRPr lang="en-US" altLang="en-US" dirty="0" smtClean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5235430"/>
              </p:ext>
            </p:extLst>
          </p:nvPr>
        </p:nvGraphicFramePr>
        <p:xfrm>
          <a:off x="515155" y="1600201"/>
          <a:ext cx="10921283" cy="25431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3265"/>
                <a:gridCol w="1611336"/>
                <a:gridCol w="1790375"/>
                <a:gridCol w="1751710"/>
                <a:gridCol w="1462066"/>
                <a:gridCol w="1620231"/>
                <a:gridCol w="1432300"/>
              </a:tblGrid>
              <a:tr h="604481"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T="45706" marB="45706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Ловастатин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T="45706" marB="45706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Симвастатин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T="45706" marB="45706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Правастатин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T="45706" marB="45706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Флувастатин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T="45706" marB="45706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Аторвастатин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T="45706" marB="45706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Росувастатин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T="45706" marB="45706" anchor="ctr" horzOverflow="overflow"/>
                </a:tc>
              </a:tr>
              <a:tr h="969347">
                <a:tc>
                  <a:txBody>
                    <a:bodyPr/>
                    <a:lstStyle/>
                    <a:p>
                      <a:r>
                        <a:rPr lang="sr-Cyrl-RS" sz="18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порекло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T="45706" marB="45706" anchor="ctr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природно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T="45706" marB="45706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полусинтетско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T="45706" marB="45706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полусинтетско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T="45706" marB="45706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синтетско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T="45706" marB="45706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синтетско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T="45706" marB="45706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синтетско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T="45706" marB="45706" anchor="ctr" horzOverflow="overflow"/>
                </a:tc>
              </a:tr>
              <a:tr h="969347">
                <a:tc>
                  <a:txBody>
                    <a:bodyPr/>
                    <a:lstStyle/>
                    <a:p>
                      <a:r>
                        <a:rPr lang="sr-Cyrl-RS" sz="18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пролек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T="45706" marB="45706" anchor="ctr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да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T="45706" marB="45706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да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T="45706" marB="45706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не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T="45706" marB="45706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не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T="45706" marB="45706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не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T="45706" marB="45706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не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T="45706" marB="45706" anchor="ctr" horzOverflow="overflow"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15155" y="4325939"/>
            <a:ext cx="1139780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Инхибитори </a:t>
            </a:r>
            <a:r>
              <a:rPr lang="ru-RU" sz="2400" b="1" i="1" dirty="0"/>
              <a:t>хидроксиметил-глутарил-СоА </a:t>
            </a:r>
            <a:r>
              <a:rPr lang="ru-RU" sz="2400" b="1" i="1" dirty="0" smtClean="0"/>
              <a:t>редуктазе, </a:t>
            </a:r>
            <a:r>
              <a:rPr lang="ru-RU" sz="2400" dirty="0" smtClean="0"/>
              <a:t>ензима </a:t>
            </a:r>
            <a:r>
              <a:rPr lang="ru-RU" sz="2400" dirty="0"/>
              <a:t>који каталише кључну реакцију у синтези холестерола, претварање хидроксиметил-глутарила у </a:t>
            </a:r>
            <a:r>
              <a:rPr lang="ru-RU" sz="2400" dirty="0" smtClean="0"/>
              <a:t>мевалонат</a:t>
            </a:r>
          </a:p>
          <a:p>
            <a:r>
              <a:rPr lang="ru-RU" sz="2400" dirty="0" smtClean="0"/>
              <a:t>- смањују </a:t>
            </a:r>
            <a:r>
              <a:rPr lang="ru-RU" sz="2400" dirty="0"/>
              <a:t>синтезу изопрена </a:t>
            </a:r>
            <a:r>
              <a:rPr lang="ru-RU" sz="2400" b="1" dirty="0"/>
              <a:t>геранилгеранила </a:t>
            </a:r>
            <a:r>
              <a:rPr lang="ru-RU" sz="2400" dirty="0"/>
              <a:t>и </a:t>
            </a:r>
            <a:r>
              <a:rPr lang="ru-RU" sz="2400" b="1" dirty="0" smtClean="0"/>
              <a:t>фарнезила - </a:t>
            </a:r>
            <a:r>
              <a:rPr lang="ru-RU" sz="2400" dirty="0"/>
              <a:t>спречава </a:t>
            </a:r>
            <a:r>
              <a:rPr lang="ru-RU" sz="2400" dirty="0" smtClean="0"/>
              <a:t>њихово пролиферативно </a:t>
            </a:r>
            <a:r>
              <a:rPr lang="ru-RU" sz="2400" dirty="0"/>
              <a:t>дејство </a:t>
            </a:r>
            <a:r>
              <a:rPr lang="ru-RU" sz="2400" dirty="0" smtClean="0"/>
              <a:t>на </a:t>
            </a:r>
            <a:r>
              <a:rPr lang="ru-RU" sz="2400" dirty="0"/>
              <a:t>глатке мишићне ћелије у зиду артерија </a:t>
            </a:r>
            <a:r>
              <a:rPr lang="ru-RU" sz="2400" b="1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7004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Индикације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лечење фамилијарне хиперхолестеролемије тип </a:t>
            </a:r>
            <a:r>
              <a:rPr lang="ru-RU" dirty="0" smtClean="0"/>
              <a:t>2а, </a:t>
            </a:r>
            <a:r>
              <a:rPr lang="ru-RU" dirty="0"/>
              <a:t>као и за лечење стечених </a:t>
            </a:r>
            <a:r>
              <a:rPr lang="ru-RU" dirty="0" smtClean="0"/>
              <a:t>хиперхолестеролемија</a:t>
            </a:r>
          </a:p>
          <a:p>
            <a:r>
              <a:rPr lang="ru-RU" dirty="0"/>
              <a:t>н</a:t>
            </a:r>
            <a:r>
              <a:rPr lang="ru-RU" dirty="0" smtClean="0"/>
              <a:t>акон инфаркта </a:t>
            </a:r>
            <a:r>
              <a:rPr lang="ru-RU" dirty="0"/>
              <a:t>миокарда, без обзира на ниво холестерола, јер је показано да смањују учесталост поновног </a:t>
            </a:r>
            <a:r>
              <a:rPr lang="ru-RU" dirty="0" smtClean="0"/>
              <a:t>инфаркта -  секундарна превенција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10503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Дозирање статина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b="1" i="1" dirty="0" smtClean="0"/>
              <a:t>Прва доза </a:t>
            </a:r>
            <a:r>
              <a:rPr lang="sr-Cyrl-CS" dirty="0" smtClean="0"/>
              <a:t>је увек најмања препоручена за одређену индикацију, али се даље врши </a:t>
            </a:r>
            <a:r>
              <a:rPr lang="sr-Cyrl-CS" b="1" dirty="0" smtClean="0"/>
              <a:t>титрирање</a:t>
            </a:r>
            <a:r>
              <a:rPr lang="sr-Cyrl-CS" dirty="0" smtClean="0"/>
              <a:t> дозе до циљне вредности, и то </a:t>
            </a:r>
            <a:r>
              <a:rPr lang="sr-Cyrl-CS" b="1" dirty="0" smtClean="0"/>
              <a:t>на шест недеља</a:t>
            </a:r>
            <a:r>
              <a:rPr lang="sr-Cyrl-CS" dirty="0" smtClean="0"/>
              <a:t>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CS" dirty="0" smtClean="0"/>
              <a:t>Највећи пад ЛДЛ холестерола постиже се с првом дозом (за око 50%), али се са даљим повећањем доза може код преко 80% лечених постићи циљни ЛДЛ холестерол.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CS" dirty="0" smtClean="0"/>
              <a:t>Статине не треба узимати на други дан јер се тиме губи њихова пуна ефикасност.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CS" dirty="0" smtClean="0"/>
              <a:t>Када се постигне циљна вредност, доза статина се не смањује, али се ефекти и даље прате а дозе по потреби коригују.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5316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4563" t="20600" r="9838" b="5201"/>
          <a:stretch/>
        </p:blipFill>
        <p:spPr>
          <a:xfrm>
            <a:off x="991672" y="707524"/>
            <a:ext cx="10277341" cy="567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20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850900"/>
          </a:xfrm>
        </p:spPr>
        <p:txBody>
          <a:bodyPr/>
          <a:lstStyle/>
          <a:p>
            <a:pPr eaLnBrk="1" hangingPunct="1"/>
            <a:r>
              <a:rPr lang="en-US" altLang="en-US" i="1" smtClean="0"/>
              <a:t>Метаболизам статина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63639" y="2278801"/>
            <a:ext cx="10844012" cy="3928816"/>
          </a:xfrm>
        </p:spPr>
        <p:txBody>
          <a:bodyPr/>
          <a:lstStyle/>
          <a:p>
            <a:pPr eaLnBrk="1" hangingPunct="1"/>
            <a:r>
              <a:rPr lang="en-US" altLang="en-US" dirty="0" err="1" smtClean="0"/>
              <a:t>Одвија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се</a:t>
            </a:r>
            <a:r>
              <a:rPr lang="en-US" altLang="en-US" dirty="0" smtClean="0"/>
              <a:t> у </a:t>
            </a:r>
            <a:r>
              <a:rPr lang="en-US" altLang="en-US" dirty="0" err="1" smtClean="0"/>
              <a:t>јетри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под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утицајем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ензима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цитохрома</a:t>
            </a:r>
            <a:r>
              <a:rPr lang="en-US" altLang="en-US" dirty="0" smtClean="0"/>
              <a:t> П450 </a:t>
            </a:r>
            <a:r>
              <a:rPr lang="en-US" altLang="en-US" dirty="0" err="1" smtClean="0"/>
              <a:t>изоформе</a:t>
            </a:r>
            <a:r>
              <a:rPr lang="en-US" altLang="en-US" dirty="0" smtClean="0"/>
              <a:t> 3А4 </a:t>
            </a:r>
            <a:r>
              <a:rPr lang="en-US" altLang="en-US" dirty="0" err="1" smtClean="0"/>
              <a:t>за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већину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статина</a:t>
            </a:r>
            <a:r>
              <a:rPr lang="en-US" altLang="en-US" dirty="0" smtClean="0"/>
              <a:t> (</a:t>
            </a:r>
            <a:r>
              <a:rPr lang="en-US" altLang="en-US" i="1" dirty="0" err="1" smtClean="0"/>
              <a:t>ловастатин</a:t>
            </a:r>
            <a:r>
              <a:rPr lang="en-US" altLang="en-US" i="1" dirty="0" smtClean="0"/>
              <a:t>, </a:t>
            </a:r>
            <a:r>
              <a:rPr lang="en-US" altLang="en-US" i="1" dirty="0" err="1" smtClean="0"/>
              <a:t>симвастатин</a:t>
            </a:r>
            <a:r>
              <a:rPr lang="en-US" altLang="en-US" i="1" dirty="0" smtClean="0"/>
              <a:t> и </a:t>
            </a:r>
            <a:r>
              <a:rPr lang="en-US" altLang="en-US" i="1" dirty="0" err="1" smtClean="0"/>
              <a:t>аторвастатин</a:t>
            </a:r>
            <a:r>
              <a:rPr lang="en-US" altLang="en-US" dirty="0" smtClean="0"/>
              <a:t>)</a:t>
            </a:r>
          </a:p>
          <a:p>
            <a:pPr eaLnBrk="1" hangingPunct="1"/>
            <a:r>
              <a:rPr lang="en-US" altLang="en-US" i="1" dirty="0" smtClean="0"/>
              <a:t> </a:t>
            </a:r>
            <a:r>
              <a:rPr lang="en-US" altLang="en-US" i="1" dirty="0" err="1" smtClean="0"/>
              <a:t>Флувастатин</a:t>
            </a:r>
            <a:r>
              <a:rPr lang="en-US" altLang="en-US" dirty="0" smtClean="0"/>
              <a:t>- </a:t>
            </a:r>
            <a:r>
              <a:rPr lang="en-US" altLang="en-US" dirty="0" err="1" smtClean="0"/>
              <a:t>преко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изоформе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изоформе</a:t>
            </a:r>
            <a:r>
              <a:rPr lang="en-US" altLang="en-US" dirty="0" smtClean="0"/>
              <a:t> 2Ц9.</a:t>
            </a:r>
          </a:p>
          <a:p>
            <a:pPr eaLnBrk="1" hangingPunct="1"/>
            <a:r>
              <a:rPr lang="en-US" altLang="en-US" b="1" i="1" dirty="0" err="1" smtClean="0"/>
              <a:t>Правастатин</a:t>
            </a:r>
            <a:r>
              <a:rPr lang="en-US" altLang="en-US" i="1" dirty="0" smtClean="0"/>
              <a:t>- </a:t>
            </a:r>
            <a:r>
              <a:rPr lang="en-US" altLang="en-US" dirty="0" err="1" smtClean="0"/>
              <a:t>систем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вишеструких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оксидација</a:t>
            </a:r>
            <a:r>
              <a:rPr lang="en-US" altLang="en-US" dirty="0" smtClean="0"/>
              <a:t> у </a:t>
            </a:r>
            <a:r>
              <a:rPr lang="en-US" altLang="en-US" dirty="0" err="1" smtClean="0"/>
              <a:t>систему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цитохрома</a:t>
            </a:r>
            <a:r>
              <a:rPr lang="en-US" altLang="en-US" dirty="0" smtClean="0"/>
              <a:t> П450 </a:t>
            </a:r>
            <a:r>
              <a:rPr lang="en-US" altLang="en-US" dirty="0" err="1" smtClean="0"/>
              <a:t>али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не</a:t>
            </a:r>
            <a:r>
              <a:rPr lang="en-US" altLang="en-US" dirty="0" smtClean="0"/>
              <a:t> и </a:t>
            </a:r>
            <a:r>
              <a:rPr lang="en-US" altLang="en-US" dirty="0" err="1" smtClean="0"/>
              <a:t>цитохрома</a:t>
            </a:r>
            <a:r>
              <a:rPr lang="en-US" altLang="en-US" dirty="0" smtClean="0"/>
              <a:t> П450 </a:t>
            </a:r>
            <a:r>
              <a:rPr lang="en-US" altLang="en-US" dirty="0" err="1" smtClean="0"/>
              <a:t>изоформе</a:t>
            </a:r>
            <a:r>
              <a:rPr lang="en-US" altLang="en-US" dirty="0" smtClean="0"/>
              <a:t> 3А4. </a:t>
            </a:r>
          </a:p>
        </p:txBody>
      </p:sp>
    </p:spTree>
    <p:extLst>
      <p:ext uri="{BB962C8B-B14F-4D97-AF65-F5344CB8AC3E}">
        <p14:creationId xmlns:p14="http://schemas.microsoft.com/office/powerpoint/2010/main" val="126842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1068" b="34172"/>
          <a:stretch/>
        </p:blipFill>
        <p:spPr>
          <a:xfrm>
            <a:off x="1365161" y="1790164"/>
            <a:ext cx="8706118" cy="3696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51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sz="3200" dirty="0">
                <a:latin typeface="+mn-lt"/>
                <a:cs typeface="Times New Roman" pitchFamily="18" charset="0"/>
              </a:rPr>
              <a:t>Нежељена дејства статина</a:t>
            </a:r>
            <a:endParaRPr lang="en-US" sz="3200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4249" y="1204016"/>
            <a:ext cx="10743335" cy="532923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sr-Cyrl-RS" i="1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sz="2800" i="1" dirty="0" smtClean="0"/>
              <a:t>Специфична </a:t>
            </a:r>
            <a:r>
              <a:rPr lang="sr-Cyrl-RS" sz="2800" i="1" dirty="0"/>
              <a:t>нежељена дејства</a:t>
            </a:r>
            <a:r>
              <a:rPr lang="sr-Cyrl-RS" sz="2800" dirty="0"/>
              <a:t>: </a:t>
            </a:r>
          </a:p>
          <a:p>
            <a:pPr lvl="2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sr-Cyrl-RS" sz="2400" dirty="0" smtClean="0"/>
              <a:t>Оштећење </a:t>
            </a:r>
            <a:r>
              <a:rPr lang="sr-Cyrl-RS" sz="2400" dirty="0"/>
              <a:t>јетре</a:t>
            </a:r>
          </a:p>
          <a:p>
            <a:pPr lvl="2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sr-Cyrl-RS" sz="2400" dirty="0"/>
              <a:t>Миопатија и рабдомиолиза</a:t>
            </a:r>
          </a:p>
          <a:p>
            <a:pPr lvl="2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endParaRPr lang="sr-Cyrl-RS" sz="2000" dirty="0"/>
          </a:p>
          <a:p>
            <a:pPr lvl="3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endParaRPr lang="sr-Cyrl-RS" sz="16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 smtClean="0"/>
              <a:t>Рабдомиолиза- почиње болом у мишићима и може напредовати до губитка мишићне масе, престанка рада бубрега и на крају може довести до смртнох исхода.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7441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6670" y="44450"/>
            <a:ext cx="9499668" cy="1295400"/>
          </a:xfrm>
        </p:spPr>
        <p:txBody>
          <a:bodyPr/>
          <a:lstStyle/>
          <a:p>
            <a:pPr eaLnBrk="1" hangingPunct="1"/>
            <a:r>
              <a:rPr lang="sr-Cyrl-RS" altLang="en-US" dirty="0" smtClean="0"/>
              <a:t>Фармаколошке мере</a:t>
            </a:r>
            <a:endParaRPr lang="en-US" altLang="en-US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9245" y="1641476"/>
            <a:ext cx="11269014" cy="50276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altLang="en-US" sz="2500" dirty="0"/>
              <a:t>Терапијски циљ у лечењу: прекидање и превенција ангинозних атака</a:t>
            </a:r>
            <a:r>
              <a:rPr lang="sr-Latn-CS" altLang="en-US" sz="2500" dirty="0"/>
              <a:t>,</a:t>
            </a:r>
            <a:r>
              <a:rPr lang="sr-Cyrl-CS" altLang="en-US" sz="2500" dirty="0"/>
              <a:t> </a:t>
            </a:r>
            <a:r>
              <a:rPr lang="sr-Cyrl-CS" altLang="en-US" sz="2500" dirty="0" smtClean="0"/>
              <a:t>повећање </a:t>
            </a:r>
            <a:r>
              <a:rPr lang="sr-Cyrl-CS" altLang="en-US" sz="2500" dirty="0"/>
              <a:t>пацијентовог капацитета за физички </a:t>
            </a:r>
            <a:r>
              <a:rPr lang="sr-Cyrl-CS" altLang="en-US" sz="2500" dirty="0" smtClean="0"/>
              <a:t>напор </a:t>
            </a:r>
            <a:r>
              <a:rPr lang="ru-RU" altLang="en-US" sz="2500" dirty="0" smtClean="0"/>
              <a:t>и спречавање кардиоваскуларних догађаја</a:t>
            </a:r>
          </a:p>
          <a:p>
            <a:pPr eaLnBrk="1" hangingPunct="1">
              <a:lnSpc>
                <a:spcPct val="90000"/>
              </a:lnSpc>
            </a:pPr>
            <a:r>
              <a:rPr lang="sr-Cyrl-CS" altLang="en-US" sz="2500" dirty="0" smtClean="0"/>
              <a:t>Редукција </a:t>
            </a:r>
            <a:r>
              <a:rPr lang="sr-Cyrl-CS" altLang="en-US" sz="2500" dirty="0"/>
              <a:t>потребе миокарда за О</a:t>
            </a:r>
            <a:r>
              <a:rPr lang="sr-Cyrl-CS" altLang="en-US" sz="2500" baseline="-25000" dirty="0"/>
              <a:t>2</a:t>
            </a:r>
            <a:r>
              <a:rPr lang="sr-Cyrl-CS" altLang="en-US" sz="2500" dirty="0"/>
              <a:t> или повећање дотока О</a:t>
            </a:r>
            <a:r>
              <a:rPr lang="sr-Cyrl-CS" altLang="en-US" sz="2500" baseline="-25000" dirty="0"/>
              <a:t>2</a:t>
            </a:r>
            <a:r>
              <a:rPr lang="sr-Cyrl-CS" altLang="en-US" sz="2500" dirty="0"/>
              <a:t> у исхемична подручја.</a:t>
            </a:r>
          </a:p>
          <a:p>
            <a:pPr eaLnBrk="1" hangingPunct="1">
              <a:lnSpc>
                <a:spcPct val="90000"/>
              </a:lnSpc>
            </a:pPr>
            <a:r>
              <a:rPr lang="sr-Cyrl-CS" altLang="en-US" sz="2500" dirty="0"/>
              <a:t>Редукција потреба миокарда за О</a:t>
            </a:r>
            <a:r>
              <a:rPr lang="sr-Cyrl-CS" altLang="en-US" sz="2500" baseline="-25000" dirty="0"/>
              <a:t>2</a:t>
            </a:r>
            <a:r>
              <a:rPr lang="sr-Cyrl-CS" altLang="en-US" sz="2500" dirty="0"/>
              <a:t> постиже се употребом органских нитрата и нитрита, блокатора </a:t>
            </a:r>
            <a:r>
              <a:rPr lang="sr-Latn-CS" altLang="en-US" sz="2500" dirty="0"/>
              <a:t>Ca</a:t>
            </a:r>
            <a:r>
              <a:rPr lang="sr-Cyrl-CS" altLang="en-US" sz="2500" baseline="30000" dirty="0"/>
              <a:t>++ </a:t>
            </a:r>
            <a:r>
              <a:rPr lang="sr-Cyrl-CS" altLang="en-US" sz="2500" dirty="0"/>
              <a:t>канала, блокатора </a:t>
            </a:r>
            <a:r>
              <a:rPr lang="el-GR" altLang="en-US" sz="2500" dirty="0"/>
              <a:t>β</a:t>
            </a:r>
            <a:r>
              <a:rPr lang="sr-Cyrl-CS" altLang="en-US" sz="2500" dirty="0"/>
              <a:t> адренергичких рецептора.</a:t>
            </a:r>
          </a:p>
          <a:p>
            <a:pPr eaLnBrk="1" hangingPunct="1">
              <a:lnSpc>
                <a:spcPct val="90000"/>
              </a:lnSpc>
            </a:pPr>
            <a:r>
              <a:rPr lang="sr-Cyrl-CS" altLang="en-US" sz="2500" dirty="0"/>
              <a:t>Повећање дотока О</a:t>
            </a:r>
            <a:r>
              <a:rPr lang="sr-Cyrl-CS" altLang="en-US" sz="2500" baseline="-25000" dirty="0"/>
              <a:t>2 </a:t>
            </a:r>
            <a:r>
              <a:rPr lang="sr-Cyrl-CS" altLang="en-US" sz="2500" dirty="0"/>
              <a:t>у миокард много је теже постићи нарочито код постојања парцијалне или тоталне блокаде коронарних крвних </a:t>
            </a:r>
            <a:r>
              <a:rPr lang="sr-Cyrl-CS" altLang="en-US" sz="2500" dirty="0" smtClean="0"/>
              <a:t>судова</a:t>
            </a:r>
            <a:endParaRPr lang="sr-Cyrl-CS" altLang="en-US" sz="2500" dirty="0"/>
          </a:p>
          <a:p>
            <a:pPr eaLnBrk="1" hangingPunct="1">
              <a:lnSpc>
                <a:spcPct val="90000"/>
              </a:lnSpc>
            </a:pPr>
            <a:r>
              <a:rPr lang="ru-RU" sz="2500" dirty="0"/>
              <a:t>Непосредно ублажавање ангинозних симптома - формулације нитроглицерина са брзим дејством</a:t>
            </a:r>
          </a:p>
          <a:p>
            <a:pPr eaLnBrk="1" hangingPunct="1">
              <a:lnSpc>
                <a:spcPct val="90000"/>
              </a:lnSpc>
            </a:pPr>
            <a:endParaRPr lang="sr-Cyrl-CS" altLang="en-US" sz="2500" dirty="0" smtClean="0"/>
          </a:p>
          <a:p>
            <a:pPr eaLnBrk="1" hangingPunct="1">
              <a:lnSpc>
                <a:spcPct val="90000"/>
              </a:lnSpc>
            </a:pPr>
            <a:endParaRPr lang="en-US" altLang="en-US" sz="2500" dirty="0"/>
          </a:p>
        </p:txBody>
      </p:sp>
    </p:spTree>
    <p:extLst>
      <p:ext uri="{BB962C8B-B14F-4D97-AF65-F5344CB8AC3E}">
        <p14:creationId xmlns:p14="http://schemas.microsoft.com/office/powerpoint/2010/main" val="221033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Неспецифична нежељена дејства статина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/>
              <a:t>Ретко: анемија, </a:t>
            </a:r>
            <a:r>
              <a:rPr lang="en-US" sz="2400" dirty="0" err="1" smtClean="0"/>
              <a:t>главобоља</a:t>
            </a:r>
            <a:r>
              <a:rPr lang="en-US" sz="2400" dirty="0"/>
              <a:t>, </a:t>
            </a:r>
            <a:r>
              <a:rPr lang="en-US" sz="2400" dirty="0" err="1"/>
              <a:t>парестезија</a:t>
            </a:r>
            <a:r>
              <a:rPr lang="en-US" sz="2400" dirty="0"/>
              <a:t>, </a:t>
            </a:r>
            <a:r>
              <a:rPr lang="en-US" sz="2400" dirty="0" err="1"/>
              <a:t>вртоглавица</a:t>
            </a:r>
            <a:r>
              <a:rPr lang="en-US" sz="2400" dirty="0"/>
              <a:t>, </a:t>
            </a:r>
            <a:r>
              <a:rPr lang="en-US" sz="2400" dirty="0" err="1"/>
              <a:t>периферна</a:t>
            </a:r>
            <a:r>
              <a:rPr lang="en-US" sz="2400" dirty="0"/>
              <a:t> </a:t>
            </a:r>
            <a:r>
              <a:rPr lang="en-US" sz="2400" dirty="0" err="1" smtClean="0"/>
              <a:t>неуропатија</a:t>
            </a:r>
            <a:r>
              <a:rPr lang="sr-Cyrl-RS" sz="2400" dirty="0" smtClean="0"/>
              <a:t>, </a:t>
            </a:r>
            <a:r>
              <a:rPr lang="en-US" sz="2400" dirty="0" err="1"/>
              <a:t>констипација</a:t>
            </a:r>
            <a:r>
              <a:rPr lang="en-US" sz="2400" dirty="0"/>
              <a:t>, </a:t>
            </a:r>
            <a:r>
              <a:rPr lang="en-US" sz="2400" dirty="0" err="1"/>
              <a:t>бол</a:t>
            </a:r>
            <a:r>
              <a:rPr lang="en-US" sz="2400" dirty="0"/>
              <a:t> у </a:t>
            </a:r>
            <a:r>
              <a:rPr lang="en-US" sz="2400" dirty="0" err="1"/>
              <a:t>абдомену</a:t>
            </a:r>
            <a:r>
              <a:rPr lang="en-US" sz="2400" dirty="0"/>
              <a:t>, </a:t>
            </a:r>
            <a:r>
              <a:rPr lang="en-US" sz="2400" dirty="0" err="1"/>
              <a:t>гасови</a:t>
            </a:r>
            <a:r>
              <a:rPr lang="en-US" sz="2400" dirty="0"/>
              <a:t>, </a:t>
            </a:r>
            <a:r>
              <a:rPr lang="en-US" sz="2400" dirty="0" err="1"/>
              <a:t>диспепсија</a:t>
            </a:r>
            <a:r>
              <a:rPr lang="en-US" sz="2400" dirty="0"/>
              <a:t>, </a:t>
            </a:r>
            <a:r>
              <a:rPr lang="en-US" sz="2400" dirty="0" err="1"/>
              <a:t>дијареја</a:t>
            </a:r>
            <a:r>
              <a:rPr lang="en-US" sz="2400" dirty="0"/>
              <a:t>, </a:t>
            </a:r>
            <a:r>
              <a:rPr lang="en-US" sz="2400" dirty="0" err="1"/>
              <a:t>мучнина</a:t>
            </a:r>
            <a:r>
              <a:rPr lang="en-US" sz="2400" dirty="0"/>
              <a:t>, </a:t>
            </a:r>
            <a:r>
              <a:rPr lang="en-US" sz="2400" dirty="0" err="1"/>
              <a:t>повраћање</a:t>
            </a:r>
            <a:r>
              <a:rPr lang="en-US" sz="2400" dirty="0"/>
              <a:t>, </a:t>
            </a:r>
            <a:r>
              <a:rPr lang="en-US" sz="2400" dirty="0" err="1" smtClean="0"/>
              <a:t>панкреатитис</a:t>
            </a:r>
            <a:r>
              <a:rPr lang="sr-Cyrl-RS" sz="2400" dirty="0" smtClean="0"/>
              <a:t>, оспа, свраб, алопеција, </a:t>
            </a:r>
            <a:endParaRPr lang="en-US" sz="2400" dirty="0"/>
          </a:p>
          <a:p>
            <a:endParaRPr lang="en-US" sz="2400" dirty="0"/>
          </a:p>
          <a:p>
            <a:r>
              <a:rPr lang="sr-Cyrl-RS" sz="2400" dirty="0" smtClean="0"/>
              <a:t>Веома ретко: анафилакса</a:t>
            </a:r>
            <a:r>
              <a:rPr lang="sr-Cyrl-RS" sz="2400" dirty="0"/>
              <a:t>, </a:t>
            </a:r>
            <a:r>
              <a:rPr lang="sr-Cyrl-RS" sz="2400" dirty="0" smtClean="0"/>
              <a:t>поремећај памћења, инсуфицијенција јетре, интерстицијска болест плућа, инсомнија, депресија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2084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400"/>
              <a:t>Повећање трансаминаза током терапије статинима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155" y="1419919"/>
            <a:ext cx="11256135" cy="537368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2800" dirty="0">
                <a:latin typeface="+mj-lt"/>
              </a:rPr>
              <a:t>Током лечења статинима, </a:t>
            </a:r>
            <a:r>
              <a:rPr lang="sr-Cyrl-CS" sz="2800" b="1" dirty="0">
                <a:latin typeface="+mj-lt"/>
              </a:rPr>
              <a:t>дозно зависно </a:t>
            </a:r>
            <a:r>
              <a:rPr lang="sr-Cyrl-CS" sz="2800" dirty="0">
                <a:latin typeface="+mj-lt"/>
              </a:rPr>
              <a:t>се може у око 0,5–2% болесника повећати ниво </a:t>
            </a:r>
            <a:r>
              <a:rPr lang="sr-Cyrl-CS" sz="2800" b="1" dirty="0">
                <a:latin typeface="+mj-lt"/>
              </a:rPr>
              <a:t>трансаминаза (АСТ, АЛТ).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CS" sz="2800" dirty="0">
                <a:latin typeface="+mj-lt"/>
              </a:rPr>
              <a:t>Када су трансаминазе </a:t>
            </a:r>
            <a:r>
              <a:rPr lang="sr-Cyrl-CS" sz="2800" b="1" dirty="0">
                <a:latin typeface="+mj-lt"/>
              </a:rPr>
              <a:t>три или више пута више </a:t>
            </a:r>
            <a:r>
              <a:rPr lang="sr-Cyrl-CS" sz="2800" dirty="0">
                <a:latin typeface="+mj-lt"/>
              </a:rPr>
              <a:t>од нормалних вредности, или ако су повишене и после смањења доза статина, </a:t>
            </a:r>
            <a:r>
              <a:rPr lang="sr-Cyrl-CS" sz="2800" b="1" dirty="0">
                <a:latin typeface="+mj-lt"/>
              </a:rPr>
              <a:t>терапију треба прекинути</a:t>
            </a:r>
            <a:r>
              <a:rPr lang="sr-Cyrl-CS" sz="2800" dirty="0">
                <a:latin typeface="+mj-lt"/>
              </a:rPr>
              <a:t>. </a:t>
            </a:r>
            <a:r>
              <a:rPr lang="sr-Cyrl-CS" sz="2800" dirty="0"/>
              <a:t>Тада се трансаминазе нормализују и нема трајног оштећења јетре.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CS" sz="2800" dirty="0"/>
              <a:t>Трансаминазе се </a:t>
            </a:r>
            <a:r>
              <a:rPr lang="sr-Cyrl-CS" sz="2800" b="1" dirty="0"/>
              <a:t>контролишу</a:t>
            </a:r>
            <a:r>
              <a:rPr lang="sr-Cyrl-CS" sz="2800" dirty="0"/>
              <a:t> пре започињања терапије статинима после првог месеца, а потом на два месеца у току следећих шест месеци терапије, као и када се доза статина повећава. Када се доза устали, трансаминазе контролисати 1–2 пута годишње.</a:t>
            </a:r>
            <a:endParaRPr lang="en-US" sz="2800" dirty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sr-Cyrl-RS" sz="2800" b="1" dirty="0"/>
              <a:t>АЛТ специфичнији за јетру 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sz="2800" dirty="0"/>
          </a:p>
          <a:p>
            <a:pPr eaLnBrk="1" fontAlgn="auto" hangingPunct="1">
              <a:spcAft>
                <a:spcPts val="0"/>
              </a:spcAft>
              <a:defRPr/>
            </a:pPr>
            <a:endParaRPr lang="sr-Cyrl-CS" sz="2800" dirty="0"/>
          </a:p>
          <a:p>
            <a:pPr eaLnBrk="1" fontAlgn="auto" hangingPunct="1">
              <a:spcAft>
                <a:spcPts val="0"/>
              </a:spcAft>
              <a:defRPr/>
            </a:pPr>
            <a:endParaRPr lang="sr-Cyrl-CS" sz="2800" dirty="0">
              <a:latin typeface="+mj-lt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220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 smtClean="0"/>
              <a:t>Контраиндикације за примену статина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28776"/>
            <a:ext cx="10957984" cy="504031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2400" dirty="0" smtClean="0"/>
              <a:t>акутна или хронична болест јетре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CS" sz="2400" dirty="0" smtClean="0"/>
              <a:t>повишене вредности серумских трансаминаза (без јасног узрока),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CS" sz="2400" dirty="0" smtClean="0"/>
              <a:t>акутна или хронична ренална инсуфицијенцији, или у стањима која могу довести до реналне инсуфицијенције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sz="2400" dirty="0" smtClean="0"/>
              <a:t>у периоду</a:t>
            </a:r>
            <a:r>
              <a:rPr lang="sr-Cyrl-CS" sz="2400" dirty="0" smtClean="0"/>
              <a:t> пре пубертета - нежељени ефекти на полно сазревање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CS" sz="2400" dirty="0" smtClean="0"/>
              <a:t>трудноћа, лактација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CS" sz="2400" dirty="0" smtClean="0"/>
              <a:t>код постојања сепсе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CS" sz="2400" dirty="0" smtClean="0"/>
              <a:t>пре и после хируршких интервенција, код особа са крварењем, тешком хипотензијом и код болесника са епилепсијом.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CS" sz="2400" dirty="0"/>
              <a:t>и</a:t>
            </a:r>
            <a:r>
              <a:rPr lang="sr-Cyrl-CS" sz="2400" dirty="0" smtClean="0"/>
              <a:t>стовремена примена снажних инхибитора </a:t>
            </a:r>
            <a:r>
              <a:rPr lang="en-US" sz="2400" dirty="0"/>
              <a:t>CYP3A4</a:t>
            </a:r>
            <a:endParaRPr lang="en-US" sz="2400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10620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ФДА</a:t>
            </a:r>
            <a:r>
              <a:rPr lang="en-US" dirty="0" smtClean="0"/>
              <a:t> </a:t>
            </a:r>
            <a:r>
              <a:rPr lang="sr-Cyrl-RS" dirty="0" smtClean="0"/>
              <a:t>упозорења - симвастатин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70468"/>
            <a:ext cx="10972800" cy="3258354"/>
          </a:xfrm>
        </p:spPr>
        <p:txBody>
          <a:bodyPr/>
          <a:lstStyle/>
          <a:p>
            <a:r>
              <a:rPr lang="sr-Cyrl-RS" dirty="0"/>
              <a:t>Не прописивати </a:t>
            </a:r>
            <a:r>
              <a:rPr lang="sr-Cyrl-RS" dirty="0" smtClean="0"/>
              <a:t>више</a:t>
            </a:r>
            <a:r>
              <a:rPr lang="en-US" dirty="0" smtClean="0"/>
              <a:t> </a:t>
            </a:r>
            <a:r>
              <a:rPr lang="sr-Cyrl-RS" dirty="0" smtClean="0"/>
              <a:t>ССТ у дози од 80 мг</a:t>
            </a:r>
            <a:endParaRPr lang="en-US" dirty="0" smtClean="0"/>
          </a:p>
          <a:p>
            <a:r>
              <a:rPr lang="sr-Cyrl-RS" dirty="0" smtClean="0"/>
              <a:t>Не прописивати ССТ у дози већој од 10 мг са амиодароном, верапамилом или дилтиаземом</a:t>
            </a:r>
          </a:p>
          <a:p>
            <a:r>
              <a:rPr lang="sr-Cyrl-RS" dirty="0" smtClean="0"/>
              <a:t>Не </a:t>
            </a:r>
            <a:r>
              <a:rPr lang="sr-Cyrl-RS" dirty="0"/>
              <a:t>прописивати ССТ у дози већој </a:t>
            </a:r>
            <a:r>
              <a:rPr lang="sr-Cyrl-RS" dirty="0" smtClean="0"/>
              <a:t>од 20 </a:t>
            </a:r>
            <a:r>
              <a:rPr lang="sr-Cyrl-RS" dirty="0"/>
              <a:t>мг ССТ са </a:t>
            </a:r>
            <a:r>
              <a:rPr lang="sr-Cyrl-RS" dirty="0" smtClean="0"/>
              <a:t>амлодипином или ранолазином</a:t>
            </a:r>
          </a:p>
          <a:p>
            <a:endParaRPr lang="sr-Cyrl-R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34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dirty="0" err="1">
                <a:solidFill>
                  <a:srgbClr val="21252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Интеракције</a:t>
            </a:r>
            <a:r>
              <a:rPr lang="en-US" sz="3600" dirty="0">
                <a:solidFill>
                  <a:srgbClr val="21252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err="1">
                <a:solidFill>
                  <a:srgbClr val="21252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лекова</a:t>
            </a:r>
            <a:r>
              <a:rPr lang="en-US" sz="3600" dirty="0">
                <a:solidFill>
                  <a:srgbClr val="21252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err="1">
                <a:solidFill>
                  <a:srgbClr val="21252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повезане</a:t>
            </a:r>
            <a:r>
              <a:rPr lang="en-US" sz="3600" dirty="0">
                <a:solidFill>
                  <a:srgbClr val="21252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err="1">
                <a:solidFill>
                  <a:srgbClr val="21252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en-US" sz="3600" dirty="0">
                <a:solidFill>
                  <a:srgbClr val="21252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err="1">
                <a:solidFill>
                  <a:srgbClr val="21252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повишеним</a:t>
            </a:r>
            <a:r>
              <a:rPr lang="en-US" sz="3600" dirty="0">
                <a:solidFill>
                  <a:srgbClr val="21252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err="1">
                <a:solidFill>
                  <a:srgbClr val="21252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ризиком</a:t>
            </a:r>
            <a:r>
              <a:rPr lang="en-US" sz="3600" dirty="0">
                <a:solidFill>
                  <a:srgbClr val="21252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err="1">
                <a:solidFill>
                  <a:srgbClr val="21252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en-US" sz="3600" dirty="0">
                <a:solidFill>
                  <a:srgbClr val="21252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err="1">
                <a:solidFill>
                  <a:srgbClr val="21252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миопатије</a:t>
            </a:r>
            <a:r>
              <a:rPr lang="en-US" sz="3600" dirty="0">
                <a:solidFill>
                  <a:srgbClr val="21252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3600" dirty="0" err="1">
                <a:solidFill>
                  <a:srgbClr val="21252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рабдомиолизе</a:t>
            </a:r>
            <a:endParaRPr lang="en-US" sz="3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160388"/>
              </p:ext>
            </p:extLst>
          </p:nvPr>
        </p:nvGraphicFramePr>
        <p:xfrm>
          <a:off x="515154" y="1443393"/>
          <a:ext cx="11052429" cy="4533841"/>
        </p:xfrm>
        <a:graphic>
          <a:graphicData uri="http://schemas.openxmlformats.org/drawingml/2006/table">
            <a:tbl>
              <a:tblPr firstRow="1" firstCol="1" bandRow="1"/>
              <a:tblGrid>
                <a:gridCol w="6460048"/>
                <a:gridCol w="4592381"/>
              </a:tblGrid>
              <a:tr h="3931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Лекови</a:t>
                      </a:r>
                      <a:r>
                        <a:rPr lang="en-US" sz="1800" b="1" dirty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dirty="0" err="1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који</a:t>
                      </a:r>
                      <a:r>
                        <a:rPr lang="en-US" sz="1800" b="1" dirty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dirty="0" err="1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ступају</a:t>
                      </a:r>
                      <a:r>
                        <a:rPr lang="en-US" sz="1800" b="1" dirty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</a:t>
                      </a:r>
                      <a:r>
                        <a:rPr lang="en-US" sz="1800" b="1" dirty="0" err="1" smtClean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интеракциј</a:t>
                      </a:r>
                      <a:r>
                        <a:rPr lang="sr-Cyrl-RS" sz="1800" b="1" dirty="0" smtClean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lang="en-US" sz="18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b">
                    <a:lnL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Препоруке</a:t>
                      </a:r>
                      <a:r>
                        <a:rPr lang="en-US" sz="1800" b="1" dirty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dirty="0" err="1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</a:t>
                      </a:r>
                      <a:r>
                        <a:rPr lang="en-US" sz="1800" b="1" dirty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dirty="0" err="1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прописивање</a:t>
                      </a:r>
                      <a:endParaRPr lang="en-US" sz="18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b">
                    <a:lnL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</a:tr>
              <a:tr h="120286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 dirty="0" smtClean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en-US" sz="1800" dirty="0" err="1" smtClean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нхибитори</a:t>
                      </a:r>
                      <a:r>
                        <a:rPr lang="en-US" sz="1800" dirty="0" smtClean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CYP3A4, </a:t>
                      </a:r>
                      <a:r>
                        <a:rPr lang="en-US" sz="1800" dirty="0" err="1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нпр</a:t>
                      </a:r>
                      <a:r>
                        <a:rPr lang="en-US" sz="1800" dirty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sr-Cyrl-RS" sz="1800" dirty="0" smtClean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en-US" sz="1800" dirty="0" err="1" smtClean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траконазол</a:t>
                      </a:r>
                      <a:r>
                        <a:rPr lang="en-US" sz="1800" dirty="0" smtClean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r-Cyrl-RS" sz="1800" dirty="0" smtClean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en-US" sz="1800" dirty="0" err="1" smtClean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етоконазол</a:t>
                      </a:r>
                      <a:r>
                        <a:rPr lang="en-US" sz="1800" dirty="0" smtClean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r-Cyrl-RS" sz="1800" dirty="0" smtClean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en-US" sz="1800" dirty="0" err="1" smtClean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осаконазол</a:t>
                      </a:r>
                      <a:r>
                        <a:rPr lang="en-US" sz="1800" dirty="0" smtClean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r-Cyrl-RS" sz="1800" dirty="0" smtClean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en-US" sz="1800" dirty="0" err="1" smtClean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ориконазол</a:t>
                      </a:r>
                      <a:r>
                        <a:rPr lang="en-US" sz="1800" dirty="0" smtClean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r-Cyrl-RS" sz="1800" dirty="0" smtClean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en-US" sz="1800" dirty="0" err="1" smtClean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ритромицин</a:t>
                      </a:r>
                      <a:r>
                        <a:rPr lang="en-US" sz="1800" dirty="0" smtClean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r-Cyrl-RS" sz="1800" dirty="0" smtClean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en-US" sz="1800" dirty="0" err="1" smtClean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ларитромицин</a:t>
                      </a:r>
                      <a:r>
                        <a:rPr lang="en-US" sz="1800" dirty="0" smtClean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r-Cyrl-RS" sz="1800" dirty="0" smtClean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en-US" sz="1800" dirty="0" err="1" smtClean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елитромицин</a:t>
                      </a:r>
                      <a:r>
                        <a:rPr lang="en-US" sz="1800" dirty="0" smtClean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r-Cyrl-RS" sz="1800" dirty="0" smtClean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en-US" sz="1800" dirty="0" err="1" smtClean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нхибитори</a:t>
                      </a:r>
                      <a:r>
                        <a:rPr lang="en-US" sz="1800" dirty="0" smtClean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ХИВ </a:t>
                      </a:r>
                      <a:r>
                        <a:rPr lang="en-US" sz="1800" dirty="0" err="1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протеазе</a:t>
                      </a:r>
                      <a:r>
                        <a:rPr lang="en-US" sz="1800" dirty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800" dirty="0" err="1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нпр</a:t>
                      </a:r>
                      <a:r>
                        <a:rPr lang="en-US" sz="1800" dirty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en-US" sz="1800" dirty="0" err="1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нелфинавир</a:t>
                      </a:r>
                      <a:r>
                        <a:rPr lang="en-US" sz="1800" dirty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  <a:r>
                        <a:rPr lang="sr-Cyrl-RS" sz="1800" dirty="0" smtClean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</a:t>
                      </a:r>
                      <a:r>
                        <a:rPr lang="en-US" sz="1800" dirty="0" err="1" smtClean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иклоспорин</a:t>
                      </a:r>
                      <a:r>
                        <a:rPr lang="en-US" sz="1800" dirty="0" smtClean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r-Cyrl-RS" sz="1800" dirty="0" smtClean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r>
                        <a:rPr lang="en-US" sz="1800" dirty="0" err="1" smtClean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емфиброзил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b">
                    <a:lnL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Контраиндикована</a:t>
                      </a:r>
                      <a:r>
                        <a:rPr lang="en-US" sz="1800" dirty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комбинација</a:t>
                      </a:r>
                      <a:r>
                        <a:rPr lang="en-US" sz="1800" dirty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са</a:t>
                      </a:r>
                      <a:r>
                        <a:rPr lang="en-US" sz="1800" dirty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симвастатином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5144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Остали</a:t>
                      </a:r>
                      <a:r>
                        <a:rPr lang="en-US" sz="1800" dirty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фибрати</a:t>
                      </a:r>
                      <a:r>
                        <a:rPr lang="en-US" sz="1800" dirty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800" dirty="0" err="1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осим</a:t>
                      </a:r>
                      <a:r>
                        <a:rPr lang="en-US" sz="1800" dirty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фенофибрата</a:t>
                      </a:r>
                      <a:r>
                        <a:rPr lang="en-US" sz="1800" dirty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 сме се прекорачити доза од 10 мг симвастатина дневно</a:t>
                      </a:r>
                      <a:endParaRPr lang="en-US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b">
                    <a:lnL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</a:tr>
              <a:tr h="75144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Фусидинска киселина</a:t>
                      </a:r>
                      <a:endParaRPr lang="en-US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 препоручује се истовремена примена са симвастатином</a:t>
                      </a:r>
                      <a:endParaRPr lang="en-US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b">
                    <a:lnL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746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Амјодарон</a:t>
                      </a:r>
                      <a:r>
                        <a:rPr lang="sr-Cyrl-RS" sz="1800" dirty="0" smtClean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800" dirty="0" smtClean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Амлодипин, Верапамил, Дилтиазем 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</a:t>
                      </a:r>
                      <a:r>
                        <a:rPr lang="en-US" sz="1800" dirty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сме</a:t>
                      </a:r>
                      <a:r>
                        <a:rPr lang="en-US" sz="1800" dirty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</a:t>
                      </a:r>
                      <a:r>
                        <a:rPr lang="en-US" sz="1800" dirty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прекорачити</a:t>
                      </a:r>
                      <a:r>
                        <a:rPr lang="en-US" sz="1800" dirty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доза</a:t>
                      </a:r>
                      <a:r>
                        <a:rPr lang="en-US" sz="1800" dirty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од</a:t>
                      </a:r>
                      <a:r>
                        <a:rPr lang="en-US" sz="1800" dirty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20 </a:t>
                      </a:r>
                      <a:r>
                        <a:rPr lang="en-US" sz="1800" dirty="0" err="1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мг</a:t>
                      </a:r>
                      <a:r>
                        <a:rPr lang="en-US" sz="1800" dirty="0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212529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симвастатина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b">
                    <a:lnL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746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Индуктори 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CYP3A</a:t>
                      </a:r>
                      <a:r>
                        <a:rPr lang="sr-Cyrl-RS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– рифампицин, фенобарбитон, карбамазепин, кантарион, ефавиренц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Варијабилно смањење концентрације у плазми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b">
                    <a:lnL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561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sz="3200" dirty="0">
                <a:latin typeface="+mn-lt"/>
              </a:rPr>
              <a:t>ПОРЕДАК</a:t>
            </a:r>
            <a:r>
              <a:rPr lang="hr-HR" sz="3200" dirty="0">
                <a:latin typeface="+mn-lt"/>
              </a:rPr>
              <a:t> </a:t>
            </a:r>
            <a:r>
              <a:rPr lang="sr-Cyrl-RS" sz="3200" dirty="0">
                <a:latin typeface="+mn-lt"/>
              </a:rPr>
              <a:t>СТАТИНА</a:t>
            </a:r>
            <a:r>
              <a:rPr lang="hr-HR" sz="3200" dirty="0">
                <a:latin typeface="+mn-lt"/>
              </a:rPr>
              <a:t> </a:t>
            </a:r>
            <a:r>
              <a:rPr lang="sr-Cyrl-RS" sz="3200" dirty="0">
                <a:latin typeface="+mn-lt"/>
              </a:rPr>
              <a:t>ПРЕМА</a:t>
            </a:r>
            <a:r>
              <a:rPr lang="hr-HR" sz="3200" dirty="0">
                <a:latin typeface="+mn-lt"/>
              </a:rPr>
              <a:t> </a:t>
            </a:r>
            <a:r>
              <a:rPr lang="sr-Cyrl-RS" sz="3200" dirty="0">
                <a:latin typeface="+mn-lt"/>
              </a:rPr>
              <a:t>УКУПНОМ</a:t>
            </a:r>
            <a:r>
              <a:rPr lang="hr-HR" sz="3200" dirty="0">
                <a:latin typeface="+mn-lt"/>
              </a:rPr>
              <a:t> </a:t>
            </a:r>
            <a:r>
              <a:rPr lang="sr-Cyrl-RS" sz="3200" dirty="0">
                <a:latin typeface="+mn-lt"/>
              </a:rPr>
              <a:t>БРОЈУ</a:t>
            </a:r>
            <a:r>
              <a:rPr lang="hr-HR" sz="3200" dirty="0">
                <a:latin typeface="+mn-lt"/>
              </a:rPr>
              <a:t> </a:t>
            </a:r>
            <a:r>
              <a:rPr lang="sr-Cyrl-RS" sz="3200" dirty="0">
                <a:latin typeface="+mn-lt"/>
              </a:rPr>
              <a:t>КЛИНЧКИ</a:t>
            </a:r>
            <a:r>
              <a:rPr lang="hr-HR" sz="3200" dirty="0">
                <a:latin typeface="+mn-lt"/>
              </a:rPr>
              <a:t> </a:t>
            </a:r>
            <a:r>
              <a:rPr lang="sr-Cyrl-RS" sz="3200" dirty="0">
                <a:latin typeface="+mn-lt"/>
              </a:rPr>
              <a:t>ЗНАЧАЈНИХ</a:t>
            </a:r>
            <a:r>
              <a:rPr lang="hr-HR" sz="3200" dirty="0">
                <a:latin typeface="+mn-lt"/>
              </a:rPr>
              <a:t> </a:t>
            </a:r>
            <a:r>
              <a:rPr lang="sr-Cyrl-RS" sz="3200" dirty="0">
                <a:latin typeface="+mn-lt"/>
              </a:rPr>
              <a:t>ИНТЕРАКЦИЈА</a:t>
            </a:r>
            <a:endParaRPr lang="en-US" sz="3200" dirty="0">
              <a:latin typeface="+mn-lt"/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sz="half" idx="1"/>
          </p:nvPr>
        </p:nvSpPr>
        <p:spPr>
          <a:xfrm>
            <a:off x="2855913" y="1557338"/>
            <a:ext cx="4038600" cy="4525962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hr-HR" altLang="en-US" smtClean="0"/>
              <a:t>1. </a:t>
            </a:r>
            <a:r>
              <a:rPr lang="en-US" altLang="en-US" smtClean="0"/>
              <a:t>ЛОВАСТ</a:t>
            </a:r>
            <a:r>
              <a:rPr lang="hr-HR" altLang="en-US" smtClean="0"/>
              <a:t>AT</a:t>
            </a:r>
            <a:r>
              <a:rPr lang="en-US" altLang="en-US" smtClean="0"/>
              <a:t>ИН</a:t>
            </a:r>
            <a:endParaRPr lang="hr-HR" altLang="en-US" smtClean="0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hr-HR" altLang="en-US" smtClean="0"/>
              <a:t>2. </a:t>
            </a:r>
            <a:r>
              <a:rPr lang="en-US" altLang="en-US" smtClean="0"/>
              <a:t>СИМВАСТ</a:t>
            </a:r>
            <a:r>
              <a:rPr lang="hr-HR" altLang="en-US" smtClean="0"/>
              <a:t>AT</a:t>
            </a:r>
            <a:r>
              <a:rPr lang="en-US" altLang="en-US" smtClean="0"/>
              <a:t>ИН</a:t>
            </a:r>
            <a:endParaRPr lang="hr-HR" altLang="en-US" smtClean="0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hr-HR" altLang="en-US" smtClean="0"/>
              <a:t>3. </a:t>
            </a:r>
            <a:r>
              <a:rPr lang="en-US" altLang="en-US" smtClean="0"/>
              <a:t>АТОРВАСТ</a:t>
            </a:r>
            <a:r>
              <a:rPr lang="hr-HR" altLang="en-US" smtClean="0"/>
              <a:t>AT</a:t>
            </a:r>
            <a:r>
              <a:rPr lang="en-US" altLang="en-US" smtClean="0"/>
              <a:t>ИН</a:t>
            </a:r>
            <a:endParaRPr lang="hr-HR" altLang="en-US" smtClean="0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hr-HR" altLang="en-US" smtClean="0"/>
              <a:t>4. </a:t>
            </a:r>
            <a:r>
              <a:rPr lang="en-US" altLang="en-US" smtClean="0"/>
              <a:t>ФЛУВАСТ</a:t>
            </a:r>
            <a:r>
              <a:rPr lang="hr-HR" altLang="en-US" smtClean="0"/>
              <a:t>AT</a:t>
            </a:r>
            <a:r>
              <a:rPr lang="en-US" altLang="en-US" smtClean="0"/>
              <a:t>ИН</a:t>
            </a:r>
            <a:endParaRPr lang="hr-HR" altLang="en-US" smtClean="0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hr-HR" altLang="en-US" smtClean="0"/>
              <a:t>5. </a:t>
            </a:r>
            <a:r>
              <a:rPr lang="en-US" altLang="en-US" smtClean="0"/>
              <a:t>РОСУВАСТ</a:t>
            </a:r>
            <a:r>
              <a:rPr lang="hr-HR" altLang="en-US" smtClean="0"/>
              <a:t>AT</a:t>
            </a:r>
            <a:r>
              <a:rPr lang="en-US" altLang="en-US" smtClean="0"/>
              <a:t>ИН</a:t>
            </a:r>
            <a:endParaRPr lang="hr-HR" altLang="en-US" smtClean="0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hr-HR" altLang="en-US" smtClean="0"/>
              <a:t>6. </a:t>
            </a:r>
            <a:r>
              <a:rPr lang="en-US" altLang="en-US" smtClean="0"/>
              <a:t>ПРАВ</a:t>
            </a:r>
            <a:r>
              <a:rPr lang="hr-HR" altLang="en-US" smtClean="0"/>
              <a:t>A</a:t>
            </a:r>
            <a:r>
              <a:rPr lang="en-US" altLang="en-US" smtClean="0"/>
              <a:t>СТА</a:t>
            </a:r>
            <a:r>
              <a:rPr lang="hr-HR" altLang="en-US" smtClean="0"/>
              <a:t>T</a:t>
            </a:r>
            <a:r>
              <a:rPr lang="en-US" altLang="en-US" smtClean="0"/>
              <a:t>ИН</a:t>
            </a:r>
            <a:endParaRPr lang="hr-HR" altLang="en-US" smtClean="0"/>
          </a:p>
          <a:p>
            <a:pPr eaLnBrk="1" hangingPunct="1"/>
            <a:endParaRPr lang="en-US" altLang="en-US" smtClean="0"/>
          </a:p>
        </p:txBody>
      </p:sp>
      <p:sp>
        <p:nvSpPr>
          <p:cNvPr id="16388" name="AutoShape 4"/>
          <p:cNvSpPr>
            <a:spLocks noGrp="1" noChangeArrowheads="1"/>
          </p:cNvSpPr>
          <p:nvPr>
            <p:ph sz="half" idx="2"/>
          </p:nvPr>
        </p:nvSpPr>
        <p:spPr>
          <a:xfrm>
            <a:off x="7248525" y="1628776"/>
            <a:ext cx="427038" cy="3484563"/>
          </a:xfrm>
          <a:prstGeom prst="downArrow">
            <a:avLst>
              <a:gd name="adj1" fmla="val 50000"/>
              <a:gd name="adj2" fmla="val 230138"/>
            </a:avLst>
          </a:prstGeom>
          <a:solidFill>
            <a:schemeClr val="tx2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85494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 dirty="0"/>
              <a:t>КЛИНИЧКИ</a:t>
            </a:r>
            <a:r>
              <a:rPr lang="hr-HR" altLang="en-US" sz="2800" dirty="0"/>
              <a:t> </a:t>
            </a:r>
            <a:r>
              <a:rPr lang="en-US" altLang="en-US" sz="2800" dirty="0"/>
              <a:t>ЗНАЧАЈНЕ</a:t>
            </a:r>
            <a:r>
              <a:rPr lang="hr-HR" altLang="en-US" sz="2800" dirty="0"/>
              <a:t> </a:t>
            </a:r>
            <a:r>
              <a:rPr lang="en-US" altLang="en-US" sz="2800" dirty="0"/>
              <a:t>ИНТЕРАКЦИЈЕ</a:t>
            </a:r>
            <a:r>
              <a:rPr lang="hr-HR" altLang="en-US" sz="2800" dirty="0"/>
              <a:t> </a:t>
            </a:r>
            <a:r>
              <a:rPr lang="en-US" altLang="en-US" sz="2800" dirty="0"/>
              <a:t>СТАТИНА</a:t>
            </a:r>
            <a:r>
              <a:rPr lang="hr-HR" altLang="en-US" sz="2800" dirty="0"/>
              <a:t> </a:t>
            </a:r>
            <a:r>
              <a:rPr lang="en-US" altLang="en-US" sz="2800" dirty="0"/>
              <a:t>С</a:t>
            </a:r>
            <a:r>
              <a:rPr lang="hr-HR" altLang="en-US" sz="2800" dirty="0"/>
              <a:t> </a:t>
            </a:r>
            <a:r>
              <a:rPr lang="en-US" altLang="en-US" sz="2800" dirty="0"/>
              <a:t>ДРУГИМ</a:t>
            </a:r>
            <a:r>
              <a:rPr lang="hr-HR" altLang="en-US" sz="2800" dirty="0"/>
              <a:t> </a:t>
            </a:r>
            <a:r>
              <a:rPr lang="en-US" altLang="en-US" sz="2800" dirty="0"/>
              <a:t>ЛЕКОВИМА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92500"/>
          </a:bodyPr>
          <a:lstStyle/>
          <a:p>
            <a:pPr marL="533400" indent="-533400" eaLnBrk="1" fontAlgn="auto" hangingPunct="1"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sr-Cyrl-RS" dirty="0" smtClean="0"/>
              <a:t>ФИБРАТИ</a:t>
            </a:r>
            <a:endParaRPr lang="hr-HR" dirty="0" smtClean="0"/>
          </a:p>
          <a:p>
            <a:pPr marL="533400" indent="-533400" eaLnBrk="1" fontAlgn="auto" hangingPunct="1"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sr-Cyrl-RS" dirty="0" smtClean="0"/>
              <a:t>ИМУНОСУПРЕСИВИ</a:t>
            </a:r>
            <a:endParaRPr lang="hr-HR" dirty="0" smtClean="0"/>
          </a:p>
          <a:p>
            <a:pPr marL="533400" indent="-533400" eaLnBrk="1" fontAlgn="auto" hangingPunct="1"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sr-Cyrl-RS" dirty="0" smtClean="0"/>
              <a:t>ДЕРИВАТИ</a:t>
            </a:r>
            <a:r>
              <a:rPr lang="hr-HR" dirty="0" smtClean="0"/>
              <a:t> </a:t>
            </a:r>
            <a:r>
              <a:rPr lang="sr-Cyrl-RS" dirty="0" smtClean="0"/>
              <a:t>НИКОТИНСКЕ</a:t>
            </a:r>
            <a:r>
              <a:rPr lang="hr-HR" dirty="0" smtClean="0"/>
              <a:t> </a:t>
            </a:r>
            <a:r>
              <a:rPr lang="sr-Cyrl-RS" dirty="0" smtClean="0"/>
              <a:t>КИС</a:t>
            </a:r>
            <a:r>
              <a:rPr lang="hr-HR" dirty="0" smtClean="0"/>
              <a:t>.</a:t>
            </a:r>
          </a:p>
          <a:p>
            <a:pPr marL="533400" indent="-533400" eaLnBrk="1" fontAlgn="auto" hangingPunct="1"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sr-Cyrl-RS" dirty="0" smtClean="0"/>
              <a:t>АНТИКОАГУЛАНСИ </a:t>
            </a:r>
            <a:endParaRPr lang="hr-HR" dirty="0" smtClean="0"/>
          </a:p>
          <a:p>
            <a:pPr marL="533400" indent="-533400" eaLnBrk="1" fontAlgn="auto" hangingPunct="1"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sr-Cyrl-RS" dirty="0" smtClean="0"/>
              <a:t>АЗОЛНИ</a:t>
            </a:r>
            <a:r>
              <a:rPr lang="hr-HR" dirty="0" smtClean="0"/>
              <a:t> </a:t>
            </a:r>
            <a:r>
              <a:rPr lang="sr-Cyrl-RS" dirty="0" smtClean="0"/>
              <a:t>АНТИФУНГИЦИ</a:t>
            </a:r>
            <a:endParaRPr lang="hr-HR" dirty="0" smtClean="0"/>
          </a:p>
          <a:p>
            <a:pPr marL="533400" indent="-533400" eaLnBrk="1" fontAlgn="auto" hangingPunct="1"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sr-Cyrl-RS" dirty="0" smtClean="0"/>
              <a:t>МАКРОЛИДНИ</a:t>
            </a:r>
            <a:r>
              <a:rPr lang="hr-HR" dirty="0" smtClean="0"/>
              <a:t> </a:t>
            </a:r>
            <a:r>
              <a:rPr lang="sr-Cyrl-RS" dirty="0" smtClean="0"/>
              <a:t>АНТИБИОТИЦИ</a:t>
            </a:r>
            <a:endParaRPr lang="hr-HR" dirty="0" smtClean="0"/>
          </a:p>
          <a:p>
            <a:pPr marL="533400" indent="-533400" eaLnBrk="1" fontAlgn="auto" hangingPunct="1"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sr-Cyrl-RS" dirty="0" smtClean="0"/>
              <a:t>ИНХИБИТОРИ</a:t>
            </a:r>
            <a:r>
              <a:rPr lang="hr-HR" dirty="0" smtClean="0"/>
              <a:t> </a:t>
            </a:r>
            <a:r>
              <a:rPr lang="sr-Cyrl-RS" dirty="0" smtClean="0"/>
              <a:t>ПРОТЕАЗЕ</a:t>
            </a:r>
            <a:endParaRPr lang="hr-HR" dirty="0" smtClean="0"/>
          </a:p>
          <a:p>
            <a:pPr marL="533400" indent="-533400" eaLnBrk="1" fontAlgn="auto" hangingPunct="1"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sr-Cyrl-RS" dirty="0" smtClean="0"/>
              <a:t>БЛОКАТОРИ</a:t>
            </a:r>
            <a:r>
              <a:rPr lang="hr-HR" dirty="0" smtClean="0"/>
              <a:t> </a:t>
            </a:r>
            <a:r>
              <a:rPr lang="sr-Cyrl-RS" dirty="0" smtClean="0"/>
              <a:t>Ца</a:t>
            </a:r>
            <a:r>
              <a:rPr lang="hr-HR" dirty="0" smtClean="0"/>
              <a:t>-</a:t>
            </a:r>
            <a:r>
              <a:rPr lang="sr-Cyrl-RS" dirty="0" smtClean="0"/>
              <a:t>КАНАЛА</a:t>
            </a:r>
            <a:endParaRPr lang="en-US" dirty="0" smtClean="0"/>
          </a:p>
        </p:txBody>
      </p:sp>
      <p:sp>
        <p:nvSpPr>
          <p:cNvPr id="18436" name="AutoShape 18"/>
          <p:cNvSpPr>
            <a:spLocks noGrp="1"/>
          </p:cNvSpPr>
          <p:nvPr>
            <p:ph sz="half" idx="2"/>
          </p:nvPr>
        </p:nvSpPr>
        <p:spPr>
          <a:xfrm>
            <a:off x="5735639" y="1700214"/>
            <a:ext cx="504825" cy="1368425"/>
          </a:xfrm>
          <a:prstGeom prst="rightBrace">
            <a:avLst>
              <a:gd name="adj1" fmla="val 24999"/>
              <a:gd name="adj2" fmla="val 50000"/>
            </a:avLst>
          </a:prstGeom>
          <a:ln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altLang="en-US" dirty="0" smtClean="0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6743700" y="2205039"/>
            <a:ext cx="2089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hr-HR" altLang="en-US" dirty="0">
                <a:latin typeface="Tahoma" panose="020B0604030504040204" pitchFamily="34" charset="0"/>
              </a:rPr>
              <a:t>+ </a:t>
            </a:r>
            <a:r>
              <a:rPr lang="en-US" altLang="en-US" dirty="0" err="1">
                <a:latin typeface="Tahoma" panose="020B0604030504040204" pitchFamily="34" charset="0"/>
              </a:rPr>
              <a:t>сви</a:t>
            </a:r>
            <a:r>
              <a:rPr lang="hr-HR" altLang="en-US" dirty="0">
                <a:latin typeface="Tahoma" panose="020B0604030504040204" pitchFamily="34" charset="0"/>
              </a:rPr>
              <a:t> </a:t>
            </a:r>
            <a:r>
              <a:rPr lang="en-US" altLang="en-US" dirty="0" err="1">
                <a:latin typeface="Tahoma" panose="020B0604030504040204" pitchFamily="34" charset="0"/>
              </a:rPr>
              <a:t>статини</a:t>
            </a:r>
            <a:r>
              <a:rPr lang="hr-HR" altLang="en-US" dirty="0">
                <a:latin typeface="Tahoma" panose="020B0604030504040204" pitchFamily="34" charset="0"/>
              </a:rPr>
              <a:t> </a:t>
            </a:r>
          </a:p>
        </p:txBody>
      </p:sp>
      <p:sp>
        <p:nvSpPr>
          <p:cNvPr id="18438" name="Line 11"/>
          <p:cNvSpPr>
            <a:spLocks noChangeShapeType="1"/>
          </p:cNvSpPr>
          <p:nvPr/>
        </p:nvSpPr>
        <p:spPr bwMode="auto">
          <a:xfrm>
            <a:off x="5448301" y="3357563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6600826" y="3068638"/>
            <a:ext cx="24479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hr-HR" altLang="en-US">
                <a:latin typeface="Tahoma" panose="020B0604030504040204" pitchFamily="34" charset="0"/>
              </a:rPr>
              <a:t>+ </a:t>
            </a:r>
            <a:r>
              <a:rPr lang="en-US" altLang="en-US">
                <a:latin typeface="Tahoma" panose="020B0604030504040204" pitchFamily="34" charset="0"/>
              </a:rPr>
              <a:t>сви</a:t>
            </a:r>
            <a:r>
              <a:rPr lang="hr-HR" altLang="en-US">
                <a:latin typeface="Tahoma" panose="020B0604030504040204" pitchFamily="34" charset="0"/>
              </a:rPr>
              <a:t> </a:t>
            </a:r>
            <a:r>
              <a:rPr lang="en-US" altLang="en-US">
                <a:latin typeface="Tahoma" panose="020B0604030504040204" pitchFamily="34" charset="0"/>
              </a:rPr>
              <a:t>статини</a:t>
            </a:r>
            <a:r>
              <a:rPr lang="hr-HR" altLang="en-US">
                <a:latin typeface="Tahoma" panose="020B0604030504040204" pitchFamily="34" charset="0"/>
              </a:rPr>
              <a:t> </a:t>
            </a:r>
          </a:p>
          <a:p>
            <a:pPr eaLnBrk="1" hangingPunct="1"/>
            <a:r>
              <a:rPr lang="en-US" altLang="en-US">
                <a:latin typeface="Tahoma" panose="020B0604030504040204" pitchFamily="34" charset="0"/>
              </a:rPr>
              <a:t>осим</a:t>
            </a:r>
            <a:r>
              <a:rPr lang="hr-HR" altLang="en-US">
                <a:latin typeface="Tahoma" panose="020B0604030504040204" pitchFamily="34" charset="0"/>
              </a:rPr>
              <a:t> </a:t>
            </a:r>
            <a:r>
              <a:rPr lang="en-US" altLang="en-US">
                <a:latin typeface="Tahoma" panose="020B0604030504040204" pitchFamily="34" charset="0"/>
              </a:rPr>
              <a:t>правастатина</a:t>
            </a:r>
            <a:endParaRPr lang="hr-HR" altLang="en-US">
              <a:latin typeface="Tahoma" panose="020B0604030504040204" pitchFamily="34" charset="0"/>
            </a:endParaRPr>
          </a:p>
        </p:txBody>
      </p:sp>
      <p:sp>
        <p:nvSpPr>
          <p:cNvPr id="18440" name="AutoShape 13"/>
          <p:cNvSpPr>
            <a:spLocks/>
          </p:cNvSpPr>
          <p:nvPr/>
        </p:nvSpPr>
        <p:spPr bwMode="auto">
          <a:xfrm>
            <a:off x="6096000" y="3573463"/>
            <a:ext cx="503238" cy="2087562"/>
          </a:xfrm>
          <a:prstGeom prst="rightBrace">
            <a:avLst>
              <a:gd name="adj1" fmla="val 3218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6743700" y="4292601"/>
            <a:ext cx="25923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hr-HR" altLang="en-US">
                <a:latin typeface="Tahoma" panose="020B0604030504040204" pitchFamily="34" charset="0"/>
              </a:rPr>
              <a:t>+ </a:t>
            </a:r>
            <a:r>
              <a:rPr lang="en-US" altLang="en-US">
                <a:latin typeface="Tahoma" panose="020B0604030504040204" pitchFamily="34" charset="0"/>
              </a:rPr>
              <a:t>статини</a:t>
            </a:r>
            <a:r>
              <a:rPr lang="hr-HR" altLang="en-US">
                <a:latin typeface="Tahoma" panose="020B0604030504040204" pitchFamily="34" charset="0"/>
              </a:rPr>
              <a:t> </a:t>
            </a:r>
            <a:r>
              <a:rPr lang="en-US" altLang="en-US">
                <a:latin typeface="Tahoma" panose="020B0604030504040204" pitchFamily="34" charset="0"/>
              </a:rPr>
              <a:t>с</a:t>
            </a:r>
            <a:r>
              <a:rPr lang="hr-HR" altLang="en-US">
                <a:latin typeface="Tahoma" panose="020B0604030504040204" pitchFamily="34" charset="0"/>
              </a:rPr>
              <a:t> </a:t>
            </a:r>
            <a:r>
              <a:rPr lang="en-US" altLang="en-US">
                <a:latin typeface="Tahoma" panose="020B0604030504040204" pitchFamily="34" charset="0"/>
              </a:rPr>
              <a:t>Ц</a:t>
            </a:r>
            <a:r>
              <a:rPr lang="hr-HR" altLang="en-US">
                <a:latin typeface="Tahoma" panose="020B0604030504040204" pitchFamily="34" charset="0"/>
              </a:rPr>
              <a:t>Y</a:t>
            </a:r>
            <a:r>
              <a:rPr lang="en-US" altLang="en-US">
                <a:latin typeface="Tahoma" panose="020B0604030504040204" pitchFamily="34" charset="0"/>
              </a:rPr>
              <a:t>П</a:t>
            </a:r>
            <a:r>
              <a:rPr lang="hr-HR" altLang="en-US">
                <a:latin typeface="Tahoma" panose="020B0604030504040204" pitchFamily="34" charset="0"/>
              </a:rPr>
              <a:t>3</a:t>
            </a:r>
            <a:r>
              <a:rPr lang="en-US" altLang="en-US">
                <a:latin typeface="Tahoma" panose="020B0604030504040204" pitchFamily="34" charset="0"/>
              </a:rPr>
              <a:t>А</a:t>
            </a:r>
            <a:r>
              <a:rPr lang="hr-HR" altLang="en-US">
                <a:latin typeface="Tahoma" panose="020B0604030504040204" pitchFamily="34" charset="0"/>
              </a:rPr>
              <a:t>4</a:t>
            </a:r>
          </a:p>
          <a:p>
            <a:pPr eaLnBrk="1" hangingPunct="1"/>
            <a:r>
              <a:rPr lang="en-US" altLang="en-US">
                <a:latin typeface="Tahoma" panose="020B0604030504040204" pitchFamily="34" charset="0"/>
              </a:rPr>
              <a:t>метаболизмом</a:t>
            </a:r>
            <a:endParaRPr lang="hr-HR" altLang="en-US">
              <a:latin typeface="Tahoma" panose="020B0604030504040204" pitchFamily="34" charset="0"/>
            </a:endParaRPr>
          </a:p>
        </p:txBody>
      </p:sp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463639" y="5876926"/>
            <a:ext cx="602764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hr-HR" altLang="en-US" dirty="0">
                <a:latin typeface="+mn-lt"/>
              </a:rPr>
              <a:t>+ </a:t>
            </a:r>
            <a:r>
              <a:rPr lang="en-US" altLang="en-US" dirty="0">
                <a:latin typeface="+mn-lt"/>
              </a:rPr>
              <a:t>РИФАМПИЦИН</a:t>
            </a:r>
            <a:r>
              <a:rPr lang="hr-HR" altLang="en-US" dirty="0">
                <a:latin typeface="+mn-lt"/>
              </a:rPr>
              <a:t>, </a:t>
            </a:r>
            <a:r>
              <a:rPr lang="en-US" altLang="en-US" dirty="0">
                <a:latin typeface="+mn-lt"/>
              </a:rPr>
              <a:t>АМИОДАРОН</a:t>
            </a:r>
            <a:r>
              <a:rPr lang="hr-HR" altLang="en-US" dirty="0">
                <a:latin typeface="+mn-lt"/>
              </a:rPr>
              <a:t>, </a:t>
            </a:r>
            <a:r>
              <a:rPr lang="en-US" altLang="en-US" dirty="0">
                <a:latin typeface="+mn-lt"/>
              </a:rPr>
              <a:t>КЛОПИДОГРЕЛ</a:t>
            </a:r>
            <a:r>
              <a:rPr lang="hr-HR" altLang="en-US" dirty="0">
                <a:latin typeface="+mn-lt"/>
              </a:rPr>
              <a:t>, </a:t>
            </a:r>
            <a:r>
              <a:rPr lang="en-US" altLang="en-US" dirty="0">
                <a:latin typeface="+mn-lt"/>
              </a:rPr>
              <a:t>ГРЕЈП</a:t>
            </a:r>
            <a:endParaRPr lang="hr-HR" alt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942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617008" y="0"/>
            <a:ext cx="10957984" cy="1295400"/>
          </a:xfrm>
        </p:spPr>
        <p:txBody>
          <a:bodyPr/>
          <a:lstStyle/>
          <a:p>
            <a:pPr eaLnBrk="1" hangingPunct="1"/>
            <a:r>
              <a:rPr lang="en-US" altLang="en-US" sz="2800" dirty="0">
                <a:latin typeface="+mn-lt"/>
              </a:rPr>
              <a:t>УЗРОЦИ</a:t>
            </a:r>
            <a:r>
              <a:rPr lang="hr-HR" altLang="en-US" sz="2800" dirty="0">
                <a:latin typeface="+mn-lt"/>
              </a:rPr>
              <a:t> </a:t>
            </a:r>
            <a:r>
              <a:rPr lang="en-US" altLang="en-US" sz="2800" dirty="0">
                <a:latin typeface="+mn-lt"/>
              </a:rPr>
              <a:t>ПОВЕЋАНОГ</a:t>
            </a:r>
            <a:r>
              <a:rPr lang="hr-HR" altLang="en-US" sz="2800" dirty="0">
                <a:latin typeface="+mn-lt"/>
              </a:rPr>
              <a:t> </a:t>
            </a:r>
            <a:r>
              <a:rPr lang="en-US" altLang="en-US" sz="2800" dirty="0">
                <a:latin typeface="+mn-lt"/>
              </a:rPr>
              <a:t>РИЗИКА</a:t>
            </a:r>
            <a:r>
              <a:rPr lang="hr-HR" altLang="en-US" sz="2800" dirty="0">
                <a:latin typeface="+mn-lt"/>
              </a:rPr>
              <a:t> </a:t>
            </a:r>
            <a:r>
              <a:rPr lang="en-US" altLang="en-US" sz="2800" dirty="0">
                <a:latin typeface="+mn-lt"/>
              </a:rPr>
              <a:t>ЗА</a:t>
            </a:r>
            <a:r>
              <a:rPr lang="hr-HR" altLang="en-US" sz="2800" dirty="0">
                <a:latin typeface="+mn-lt"/>
              </a:rPr>
              <a:t> </a:t>
            </a:r>
            <a:r>
              <a:rPr lang="en-US" altLang="en-US" sz="2800" dirty="0">
                <a:latin typeface="+mn-lt"/>
              </a:rPr>
              <a:t>НАСТАНАК</a:t>
            </a:r>
            <a:r>
              <a:rPr lang="hr-HR" altLang="en-US" sz="2800" dirty="0">
                <a:latin typeface="+mn-lt"/>
              </a:rPr>
              <a:t> </a:t>
            </a:r>
            <a:r>
              <a:rPr lang="en-US" altLang="en-US" sz="2800" dirty="0">
                <a:latin typeface="+mn-lt"/>
              </a:rPr>
              <a:t>ИНТЕРАКЦИЈА</a:t>
            </a:r>
            <a:r>
              <a:rPr lang="hr-HR" altLang="en-US" sz="2800" dirty="0">
                <a:latin typeface="+mn-lt"/>
              </a:rPr>
              <a:t> </a:t>
            </a:r>
            <a:r>
              <a:rPr lang="en-US" altLang="en-US" sz="2800" dirty="0">
                <a:latin typeface="+mn-lt"/>
              </a:rPr>
              <a:t>КОД</a:t>
            </a:r>
            <a:r>
              <a:rPr lang="hr-HR" altLang="en-US" sz="2800" dirty="0">
                <a:latin typeface="+mn-lt"/>
              </a:rPr>
              <a:t> </a:t>
            </a:r>
            <a:r>
              <a:rPr lang="en-US" altLang="en-US" sz="2800" dirty="0">
                <a:latin typeface="+mn-lt"/>
              </a:rPr>
              <a:t>ТЕРАПИЈЕ</a:t>
            </a:r>
            <a:r>
              <a:rPr lang="hr-HR" altLang="en-US" sz="2800" dirty="0">
                <a:latin typeface="+mn-lt"/>
              </a:rPr>
              <a:t>  </a:t>
            </a:r>
            <a:r>
              <a:rPr lang="en-US" altLang="en-US" sz="2800" dirty="0">
                <a:latin typeface="+mn-lt"/>
              </a:rPr>
              <a:t>СТАТИНИМА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981200" y="1916113"/>
            <a:ext cx="8229600" cy="3097212"/>
          </a:xfrm>
        </p:spPr>
        <p:txBody>
          <a:bodyPr rtlCol="0">
            <a:normAutofit/>
          </a:bodyPr>
          <a:lstStyle/>
          <a:p>
            <a:pPr marL="609600" indent="-609600" eaLnBrk="1" fontAlgn="auto" hangingPunct="1">
              <a:spcAft>
                <a:spcPts val="0"/>
              </a:spcAft>
              <a:buNone/>
              <a:defRPr/>
            </a:pPr>
            <a:r>
              <a:rPr lang="sr-Cyrl-RS" dirty="0" smtClean="0"/>
              <a:t>1.   фармакокинетичка</a:t>
            </a:r>
            <a:r>
              <a:rPr lang="hr-HR" dirty="0" smtClean="0"/>
              <a:t> </a:t>
            </a:r>
            <a:r>
              <a:rPr lang="sr-Cyrl-RS" dirty="0" smtClean="0"/>
              <a:t>својства</a:t>
            </a:r>
            <a:r>
              <a:rPr lang="hr-HR" dirty="0" smtClean="0"/>
              <a:t> </a:t>
            </a:r>
            <a:r>
              <a:rPr lang="sr-Cyrl-RS" dirty="0" smtClean="0"/>
              <a:t>статина</a:t>
            </a:r>
            <a:endParaRPr lang="hr-HR" sz="2400" dirty="0" smtClean="0"/>
          </a:p>
          <a:p>
            <a:pPr marL="609600" indent="-609600" eaLnBrk="1" fontAlgn="auto" hangingPunct="1">
              <a:spcAft>
                <a:spcPts val="0"/>
              </a:spcAft>
              <a:buNone/>
              <a:defRPr/>
            </a:pPr>
            <a:r>
              <a:rPr lang="hr-HR" dirty="0" smtClean="0"/>
              <a:t>2.   </a:t>
            </a:r>
            <a:r>
              <a:rPr lang="sr-Cyrl-RS" dirty="0" smtClean="0"/>
              <a:t>доживотно</a:t>
            </a:r>
            <a:r>
              <a:rPr lang="hr-HR" dirty="0" smtClean="0"/>
              <a:t> </a:t>
            </a:r>
            <a:r>
              <a:rPr lang="sr-Cyrl-RS" dirty="0" smtClean="0"/>
              <a:t>трајање</a:t>
            </a:r>
            <a:r>
              <a:rPr lang="hr-HR" dirty="0" smtClean="0"/>
              <a:t> </a:t>
            </a:r>
            <a:r>
              <a:rPr lang="sr-Cyrl-RS" dirty="0" smtClean="0"/>
              <a:t>терапије</a:t>
            </a:r>
            <a:endParaRPr lang="hr-HR" dirty="0" smtClean="0"/>
          </a:p>
          <a:p>
            <a:pPr marL="609600" indent="-609600" eaLnBrk="1" fontAlgn="auto" hangingPunct="1">
              <a:spcAft>
                <a:spcPts val="0"/>
              </a:spcAft>
              <a:buNone/>
              <a:defRPr/>
            </a:pPr>
            <a:r>
              <a:rPr lang="hr-HR" dirty="0" smtClean="0"/>
              <a:t>3.   </a:t>
            </a:r>
            <a:r>
              <a:rPr lang="sr-Cyrl-RS" dirty="0" smtClean="0"/>
              <a:t>старије</a:t>
            </a:r>
            <a:r>
              <a:rPr lang="hr-HR" dirty="0" smtClean="0"/>
              <a:t> </a:t>
            </a:r>
            <a:r>
              <a:rPr lang="sr-Cyrl-RS" dirty="0" smtClean="0"/>
              <a:t>животно</a:t>
            </a:r>
            <a:r>
              <a:rPr lang="hr-HR" dirty="0" smtClean="0"/>
              <a:t> </a:t>
            </a:r>
            <a:r>
              <a:rPr lang="sr-Cyrl-RS" dirty="0" smtClean="0"/>
              <a:t>доба</a:t>
            </a:r>
            <a:r>
              <a:rPr lang="hr-HR" dirty="0" smtClean="0"/>
              <a:t> </a:t>
            </a:r>
            <a:r>
              <a:rPr lang="sr-Cyrl-RS" dirty="0" smtClean="0"/>
              <a:t>болесника</a:t>
            </a:r>
            <a:endParaRPr lang="hr-HR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7412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600" dirty="0" smtClean="0"/>
              <a:t>Статини и остали хиполипемици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19262"/>
            <a:ext cx="10972800" cy="4681537"/>
          </a:xfrm>
        </p:spPr>
        <p:txBody>
          <a:bodyPr/>
          <a:lstStyle/>
          <a:p>
            <a:r>
              <a:rPr lang="sr-Cyrl-RS" sz="2400" dirty="0" smtClean="0"/>
              <a:t>Дислипидемије лечити према препорукама</a:t>
            </a:r>
          </a:p>
          <a:p>
            <a:r>
              <a:rPr lang="sr-Cyrl-RS" sz="2400" dirty="0" smtClean="0"/>
              <a:t>Пацијенти са ангином – висок ризик од настанка КВ догађаја</a:t>
            </a:r>
          </a:p>
          <a:p>
            <a:r>
              <a:rPr lang="sr-Cyrl-RS" sz="2400" dirty="0"/>
              <a:t>М</a:t>
            </a:r>
            <a:r>
              <a:rPr lang="sr-Cyrl-RS" sz="2400" dirty="0" smtClean="0"/>
              <a:t>ора се размотрити увођење статина, без обзира на ниво ЛДЛ-а</a:t>
            </a:r>
          </a:p>
          <a:p>
            <a:r>
              <a:rPr lang="sr-Cyrl-RS" sz="2400" dirty="0" smtClean="0"/>
              <a:t>Циљ лечења је снижавање ЛДЛ- а на &lt;1,8 ммол / Л (&lt;70 мг / дЛ) или барем смањење за 50% ако је ниво ЛДЛ-а 1,8 - 3,5 ммол / Л (70 - 135 мг / дЛ)</a:t>
            </a:r>
          </a:p>
          <a:p>
            <a:r>
              <a:rPr lang="sr-Cyrl-RS" sz="2400" dirty="0" smtClean="0"/>
              <a:t>Када се овај ниво не може постићи, додати езетимиб - </a:t>
            </a:r>
            <a:r>
              <a:rPr lang="ru-RU" sz="2400" dirty="0"/>
              <a:t>једном дневно, </a:t>
            </a:r>
            <a:r>
              <a:rPr lang="ru-RU" sz="2400" dirty="0" smtClean="0"/>
              <a:t>орално </a:t>
            </a:r>
            <a:r>
              <a:rPr lang="ru-RU" sz="2400" dirty="0"/>
              <a:t>10 </a:t>
            </a:r>
            <a:r>
              <a:rPr lang="ru-RU" sz="2400" dirty="0" smtClean="0"/>
              <a:t>мг - с</a:t>
            </a:r>
            <a:r>
              <a:rPr lang="sr-Cyrl-RS" sz="2400" dirty="0" smtClean="0"/>
              <a:t>мањује холестерол и учесталост кардиоваскуларних догађаје код пацијената после акутног коронарног синдрома </a:t>
            </a:r>
          </a:p>
          <a:p>
            <a:r>
              <a:rPr lang="sr-Cyrl-RS" sz="2400" dirty="0" smtClean="0"/>
              <a:t>Еволокумаб, алирокумаб – </a:t>
            </a:r>
            <a:r>
              <a:rPr lang="en-US" sz="2400" dirty="0" smtClean="0"/>
              <a:t>PCSK9, </a:t>
            </a:r>
            <a:r>
              <a:rPr lang="sr-Cyrl-RS" sz="2400" dirty="0" smtClean="0"/>
              <a:t>утиче на способност јетре да преузме холестерол из циркулације - доводи до смањења КВ догађаја, цена?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89207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28035" y="44450"/>
            <a:ext cx="9609742" cy="1295400"/>
          </a:xfrm>
        </p:spPr>
        <p:txBody>
          <a:bodyPr/>
          <a:lstStyle/>
          <a:p>
            <a:pPr eaLnBrk="1" hangingPunct="1"/>
            <a:r>
              <a:rPr lang="sr-Cyrl-CS" altLang="en-US" dirty="0" smtClean="0"/>
              <a:t>Органски нитрати, нитрити</a:t>
            </a:r>
            <a:endParaRPr lang="en-US" altLang="en-US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3945" y="1628776"/>
            <a:ext cx="10522038" cy="4608513"/>
          </a:xfrm>
        </p:spPr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sr-Latn-CS" altLang="en-US" sz="2500" dirty="0"/>
              <a:t>Нитрати су лекови који у свом молекулу имају нитратну групу (NO3). </a:t>
            </a:r>
          </a:p>
          <a:p>
            <a:pPr eaLnBrk="1" hangingPunct="1">
              <a:lnSpc>
                <a:spcPct val="95000"/>
              </a:lnSpc>
            </a:pPr>
            <a:r>
              <a:rPr lang="sr-Latn-CS" altLang="en-US" sz="2500" dirty="0"/>
              <a:t>После везивања нитрата за њихов рецептор, сулфхидрилне групе рецептора редукују нитрат у нитрит → ослобађањ</a:t>
            </a:r>
            <a:r>
              <a:rPr lang="sr-Cyrl-CS" altLang="en-US" sz="2500" dirty="0"/>
              <a:t>е</a:t>
            </a:r>
            <a:r>
              <a:rPr lang="sr-Latn-CS" altLang="en-US" sz="2500" dirty="0"/>
              <a:t> азот моноксида који активира </a:t>
            </a:r>
            <a:r>
              <a:rPr lang="sr-Latn-CS" altLang="en-US" sz="2500" dirty="0" smtClean="0"/>
              <a:t>г</a:t>
            </a:r>
            <a:r>
              <a:rPr lang="sr-Cyrl-RS" altLang="en-US" sz="2500" dirty="0" smtClean="0"/>
              <a:t>у</a:t>
            </a:r>
            <a:r>
              <a:rPr lang="sr-Latn-CS" altLang="en-US" sz="2500" dirty="0" smtClean="0"/>
              <a:t>анилат-циклазу </a:t>
            </a:r>
            <a:r>
              <a:rPr lang="sr-Latn-CS" altLang="en-US" sz="2500" dirty="0"/>
              <a:t>→ нагомилавање цГМП и релаксациј</a:t>
            </a:r>
            <a:r>
              <a:rPr lang="sr-Cyrl-CS" altLang="en-US" sz="2500" dirty="0"/>
              <a:t>е</a:t>
            </a:r>
            <a:r>
              <a:rPr lang="sr-Latn-CS" altLang="en-US" sz="2500" dirty="0"/>
              <a:t> глатких мишићних ћелија. </a:t>
            </a:r>
          </a:p>
          <a:p>
            <a:pPr eaLnBrk="1" hangingPunct="1">
              <a:lnSpc>
                <a:spcPct val="95000"/>
              </a:lnSpc>
            </a:pPr>
            <a:r>
              <a:rPr lang="sr-Cyrl-CS" altLang="en-US" sz="2500" dirty="0"/>
              <a:t>У</a:t>
            </a:r>
            <a:r>
              <a:rPr lang="sr-Latn-CS" altLang="en-US" sz="2500" dirty="0"/>
              <a:t> клиничкој пракси највише </a:t>
            </a:r>
            <a:r>
              <a:rPr lang="sr-Cyrl-CS" altLang="en-US" sz="2500" dirty="0"/>
              <a:t>се </a:t>
            </a:r>
            <a:r>
              <a:rPr lang="sr-Latn-CS" altLang="en-US" sz="2500" dirty="0"/>
              <a:t>користе</a:t>
            </a:r>
            <a:r>
              <a:rPr lang="sr-Cyrl-CS" altLang="en-US" sz="2500" dirty="0"/>
              <a:t> </a:t>
            </a:r>
            <a:r>
              <a:rPr lang="sr-Latn-CS" altLang="en-US" sz="2500" dirty="0"/>
              <a:t>нитроглицерин, пентаеритритол-тетранитрат, изосорбид моно- и ди-нитрат.</a:t>
            </a:r>
            <a:endParaRPr lang="sr-Cyrl-CS" altLang="en-US" sz="2500" dirty="0"/>
          </a:p>
          <a:p>
            <a:pPr eaLnBrk="1" hangingPunct="1">
              <a:lnSpc>
                <a:spcPct val="95000"/>
              </a:lnSpc>
            </a:pPr>
            <a:r>
              <a:rPr lang="sr-Latn-CS" altLang="en-US" sz="2500" dirty="0"/>
              <a:t>Нитрити:</a:t>
            </a:r>
            <a:r>
              <a:rPr lang="sr-Cyrl-CS" altLang="en-US" sz="2500" dirty="0"/>
              <a:t> </a:t>
            </a:r>
            <a:r>
              <a:rPr lang="sr-Latn-CS" altLang="en-US" sz="2500" dirty="0"/>
              <a:t>Натријум-нитрит, </a:t>
            </a:r>
            <a:r>
              <a:rPr lang="sr-Cyrl-CS" altLang="en-US" sz="2500" dirty="0"/>
              <a:t>п</a:t>
            </a:r>
            <a:r>
              <a:rPr lang="sr-Latn-CS" altLang="en-US" sz="2500" dirty="0"/>
              <a:t>ентанол-нитрит</a:t>
            </a:r>
            <a:endParaRPr lang="en-US" altLang="en-US" sz="2500" dirty="0"/>
          </a:p>
        </p:txBody>
      </p:sp>
    </p:spTree>
    <p:extLst>
      <p:ext uri="{BB962C8B-B14F-4D97-AF65-F5344CB8AC3E}">
        <p14:creationId xmlns:p14="http://schemas.microsoft.com/office/powerpoint/2010/main" val="184563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02276" y="404813"/>
            <a:ext cx="9564062" cy="1295400"/>
          </a:xfrm>
        </p:spPr>
        <p:txBody>
          <a:bodyPr anchor="ctr"/>
          <a:lstStyle/>
          <a:p>
            <a:pPr eaLnBrk="1" hangingPunct="1"/>
            <a:r>
              <a:rPr lang="sr-Cyrl-CS" altLang="en-US" dirty="0" smtClean="0"/>
              <a:t>Хемодинамски ефекти</a:t>
            </a:r>
            <a:endParaRPr lang="en-US" altLang="en-US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02276" y="1609726"/>
            <a:ext cx="10457645" cy="4411663"/>
          </a:xfrm>
        </p:spPr>
        <p:txBody>
          <a:bodyPr/>
          <a:lstStyle/>
          <a:p>
            <a:pPr eaLnBrk="1" hangingPunct="1"/>
            <a:r>
              <a:rPr lang="sr-Cyrl-CS" altLang="en-US" sz="2600" dirty="0"/>
              <a:t>Вазодилатација вена и артерија</a:t>
            </a:r>
            <a:endParaRPr lang="en-US" altLang="en-US" sz="2600" dirty="0"/>
          </a:p>
          <a:p>
            <a:pPr eaLnBrk="1" hangingPunct="1"/>
            <a:r>
              <a:rPr lang="sr-Cyrl-CS" altLang="en-US" sz="2600" dirty="0"/>
              <a:t>Дилатација вена </a:t>
            </a:r>
            <a:r>
              <a:rPr lang="sr-Latn-CS" altLang="en-US" sz="2600" dirty="0"/>
              <a:t>→</a:t>
            </a:r>
            <a:r>
              <a:rPr lang="sr-Cyrl-CS" altLang="en-US" sz="2600" dirty="0"/>
              <a:t> смањење “preload”- а</a:t>
            </a:r>
            <a:endParaRPr lang="en-US" altLang="en-US" sz="2600" dirty="0"/>
          </a:p>
          <a:p>
            <a:pPr eaLnBrk="1" hangingPunct="1"/>
            <a:r>
              <a:rPr lang="sr-Cyrl-CS" altLang="en-US" sz="2600" dirty="0"/>
              <a:t>Смањење потребе миокарда за О</a:t>
            </a:r>
            <a:r>
              <a:rPr lang="sr-Cyrl-CS" altLang="en-US" sz="2600" baseline="-25000" dirty="0"/>
              <a:t>2</a:t>
            </a:r>
          </a:p>
          <a:p>
            <a:pPr eaLnBrk="1" hangingPunct="1"/>
            <a:r>
              <a:rPr lang="en-US" altLang="en-US" sz="2600" dirty="0" err="1"/>
              <a:t>Рефлексна</a:t>
            </a:r>
            <a:r>
              <a:rPr lang="en-US" altLang="en-US" sz="2600" dirty="0"/>
              <a:t> </a:t>
            </a:r>
            <a:r>
              <a:rPr lang="en-US" altLang="en-US" sz="2600" dirty="0" err="1"/>
              <a:t>тахикардија</a:t>
            </a:r>
            <a:endParaRPr lang="en-US" altLang="en-US" sz="2600" baseline="-25000" dirty="0"/>
          </a:p>
          <a:p>
            <a:pPr eaLnBrk="1" hangingPunct="1"/>
            <a:r>
              <a:rPr lang="sr-Cyrl-CS" altLang="en-US" sz="2600" dirty="0"/>
              <a:t>Хипотензија</a:t>
            </a:r>
            <a:endParaRPr lang="en-US" altLang="en-US" sz="2600" dirty="0"/>
          </a:p>
        </p:txBody>
      </p:sp>
    </p:spTree>
    <p:extLst>
      <p:ext uri="{BB962C8B-B14F-4D97-AF65-F5344CB8AC3E}">
        <p14:creationId xmlns:p14="http://schemas.microsoft.com/office/powerpoint/2010/main" val="127191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28035" y="549275"/>
            <a:ext cx="9609742" cy="1009650"/>
          </a:xfrm>
        </p:spPr>
        <p:txBody>
          <a:bodyPr anchor="ctr"/>
          <a:lstStyle/>
          <a:p>
            <a:pPr eaLnBrk="1" hangingPunct="1"/>
            <a:r>
              <a:rPr lang="en-US" altLang="en-US" dirty="0" err="1" smtClean="0"/>
              <a:t>Фармакокинетика</a:t>
            </a:r>
            <a:endParaRPr lang="en-US" alt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28035" y="1609726"/>
            <a:ext cx="10109913" cy="4411663"/>
          </a:xfrm>
        </p:spPr>
        <p:txBody>
          <a:bodyPr/>
          <a:lstStyle/>
          <a:p>
            <a:pPr eaLnBrk="1" hangingPunct="1"/>
            <a:r>
              <a:rPr lang="sr-Cyrl-CS" altLang="en-US" sz="2600" dirty="0"/>
              <a:t>Високо липосолубилни</a:t>
            </a:r>
            <a:endParaRPr lang="en-US" altLang="en-US" sz="2600" dirty="0"/>
          </a:p>
          <a:p>
            <a:pPr eaLnBrk="1" hangingPunct="1"/>
            <a:r>
              <a:rPr lang="sr-Cyrl-CS" altLang="en-US" sz="2600" dirty="0"/>
              <a:t>Лако пролазе мембране и кожу</a:t>
            </a:r>
            <a:endParaRPr lang="en-US" altLang="en-US" sz="2600" dirty="0"/>
          </a:p>
          <a:p>
            <a:pPr eaLnBrk="1" hangingPunct="1"/>
            <a:r>
              <a:rPr lang="sr-Cyrl-CS" altLang="en-US" sz="2600" dirty="0"/>
              <a:t>Интензиван метаболизам првог пролаза у јетри</a:t>
            </a:r>
            <a:endParaRPr lang="en-US" altLang="en-US" sz="2600" dirty="0"/>
          </a:p>
          <a:p>
            <a:pPr eaLnBrk="1" hangingPunct="1"/>
            <a:r>
              <a:rPr lang="sr-Cyrl-CS" altLang="en-US" sz="2600" dirty="0"/>
              <a:t>Сатурација ензима, високим дозама</a:t>
            </a:r>
            <a:endParaRPr lang="en-US" altLang="en-US" sz="2600" dirty="0"/>
          </a:p>
          <a:p>
            <a:pPr lvl="1" eaLnBrk="1" hangingPunct="1"/>
            <a:r>
              <a:rPr lang="sr-Cyrl-CS" altLang="en-US" dirty="0" smtClean="0"/>
              <a:t>продужење дејства </a:t>
            </a:r>
          </a:p>
          <a:p>
            <a:pPr lvl="1" eaLnBrk="1" hangingPunct="1"/>
            <a:r>
              <a:rPr lang="sr-Cyrl-CS" altLang="en-US" dirty="0" smtClean="0"/>
              <a:t>смањење брзине метаболисања</a:t>
            </a:r>
            <a:endParaRPr lang="en-US" altLang="en-US" dirty="0" smtClean="0"/>
          </a:p>
          <a:p>
            <a:pPr lvl="1" eaLnBrk="1" hangingPunct="1"/>
            <a:r>
              <a:rPr lang="sr-Cyrl-CS" altLang="en-US" dirty="0" smtClean="0"/>
              <a:t>дугоделујући орални препарати</a:t>
            </a:r>
            <a:r>
              <a:rPr lang="sr-Cyrl-CS" altLang="en-US" sz="2500" dirty="0"/>
              <a:t> </a:t>
            </a:r>
            <a:endParaRPr lang="en-US" altLang="en-US" sz="2500" dirty="0"/>
          </a:p>
        </p:txBody>
      </p:sp>
    </p:spTree>
    <p:extLst>
      <p:ext uri="{BB962C8B-B14F-4D97-AF65-F5344CB8AC3E}">
        <p14:creationId xmlns:p14="http://schemas.microsoft.com/office/powerpoint/2010/main" val="357624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53792" y="404813"/>
            <a:ext cx="9512546" cy="1295400"/>
          </a:xfrm>
        </p:spPr>
        <p:txBody>
          <a:bodyPr anchor="ctr"/>
          <a:lstStyle/>
          <a:p>
            <a:pPr eaLnBrk="1" hangingPunct="1"/>
            <a:r>
              <a:rPr lang="sr-Cyrl-CS" altLang="en-US" dirty="0" smtClean="0"/>
              <a:t>Индикације</a:t>
            </a:r>
            <a:endParaRPr lang="en-US" altLang="en-US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95459" y="1609726"/>
            <a:ext cx="9453429" cy="4411663"/>
          </a:xfrm>
        </p:spPr>
        <p:txBody>
          <a:bodyPr/>
          <a:lstStyle/>
          <a:p>
            <a:pPr eaLnBrk="1" hangingPunct="1"/>
            <a:r>
              <a:rPr lang="sr-Cyrl-CS" altLang="en-US" sz="2600" dirty="0"/>
              <a:t>Профилакса и лечење напада ангине пекторис</a:t>
            </a:r>
            <a:endParaRPr lang="en-US" altLang="en-US" sz="2600" dirty="0"/>
          </a:p>
          <a:p>
            <a:pPr eaLnBrk="1" hangingPunct="1"/>
            <a:r>
              <a:rPr lang="sr-Cyrl-CS" altLang="en-US" sz="2600" dirty="0"/>
              <a:t>Срчана инсуфицијенција, инфаркт миокарда</a:t>
            </a:r>
            <a:endParaRPr lang="en-US" altLang="en-US" sz="2600" dirty="0"/>
          </a:p>
          <a:p>
            <a:pPr eaLnBrk="1" hangingPunct="1"/>
            <a:r>
              <a:rPr lang="sr-Cyrl-CS" altLang="en-US" sz="2600" dirty="0"/>
              <a:t>Интраоперативна контрола хемодинамике</a:t>
            </a:r>
            <a:endParaRPr lang="en-US" altLang="en-US" sz="2600" dirty="0"/>
          </a:p>
          <a:p>
            <a:pPr eaLnBrk="1" hangingPunct="1"/>
            <a:r>
              <a:rPr lang="sr-Cyrl-CS" altLang="en-US" sz="2600" dirty="0"/>
              <a:t>Неконтролисана хипертензија</a:t>
            </a:r>
            <a:endParaRPr lang="en-US" altLang="en-US" sz="2600" dirty="0"/>
          </a:p>
        </p:txBody>
      </p:sp>
    </p:spTree>
    <p:extLst>
      <p:ext uri="{BB962C8B-B14F-4D97-AF65-F5344CB8AC3E}">
        <p14:creationId xmlns:p14="http://schemas.microsoft.com/office/powerpoint/2010/main" val="96630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66671" y="44450"/>
            <a:ext cx="9571106" cy="1295400"/>
          </a:xfrm>
        </p:spPr>
        <p:txBody>
          <a:bodyPr/>
          <a:lstStyle/>
          <a:p>
            <a:pPr eaLnBrk="1" hangingPunct="1"/>
            <a:r>
              <a:rPr lang="sr-Cyrl-CS" altLang="en-US" dirty="0" smtClean="0"/>
              <a:t>Начини примене нитрата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6670" y="1630363"/>
            <a:ext cx="10045521" cy="5111750"/>
          </a:xfrm>
        </p:spPr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sr-Cyrl-CS" altLang="en-US" sz="2600" dirty="0"/>
              <a:t>Брзо се редукују у јетри до инактивних метаболита, тако да је њихово Т</a:t>
            </a:r>
            <a:r>
              <a:rPr lang="ru-RU" altLang="en-US" sz="2600" dirty="0"/>
              <a:t>½</a:t>
            </a:r>
            <a:r>
              <a:rPr lang="sr-Cyrl-CS" altLang="en-US" sz="2600" dirty="0"/>
              <a:t>, као и дејство веома кратко. </a:t>
            </a:r>
            <a:endParaRPr lang="sr-Cyrl-CS" altLang="en-US" sz="2600" dirty="0" smtClean="0"/>
          </a:p>
          <a:p>
            <a:pPr eaLnBrk="1" hangingPunct="1">
              <a:lnSpc>
                <a:spcPct val="95000"/>
              </a:lnSpc>
            </a:pPr>
            <a:r>
              <a:rPr lang="ru-RU" altLang="en-US" sz="2600" dirty="0" smtClean="0"/>
              <a:t>Сублингвална и формулација у спреју нитроглицерина пружају тренутно олакшање симптома ангине. Нитроглицерин спреј делује брже од сублингвалног нитроглицерина</a:t>
            </a:r>
            <a:endParaRPr lang="sr-Latn-CS" altLang="en-US" sz="2600" dirty="0"/>
          </a:p>
          <a:p>
            <a:pPr eaLnBrk="1" hangingPunct="1">
              <a:lnSpc>
                <a:spcPct val="95000"/>
              </a:lnSpc>
            </a:pPr>
            <a:r>
              <a:rPr lang="sr-Cyrl-CS" altLang="en-US" sz="2600" dirty="0"/>
              <a:t>С</a:t>
            </a:r>
            <a:r>
              <a:rPr lang="sr-Cyrl-CS" altLang="en-US" sz="2600" dirty="0" smtClean="0"/>
              <a:t>ублингвално примењен нитроглицерин после </a:t>
            </a:r>
            <a:r>
              <a:rPr lang="sr-Cyrl-CS" altLang="en-US" sz="2600" dirty="0"/>
              <a:t>апсорпције не </a:t>
            </a:r>
            <a:r>
              <a:rPr lang="sr-Cyrl-CS" altLang="en-US" sz="2600" dirty="0" smtClean="0"/>
              <a:t>пролаз</a:t>
            </a:r>
            <a:r>
              <a:rPr lang="sr-Cyrl-RS" altLang="en-US" sz="2600" dirty="0" smtClean="0"/>
              <a:t>и</a:t>
            </a:r>
            <a:r>
              <a:rPr lang="sr-Cyrl-CS" altLang="en-US" sz="2600" dirty="0" smtClean="0"/>
              <a:t> </a:t>
            </a:r>
            <a:r>
              <a:rPr lang="sr-Cyrl-CS" altLang="en-US" sz="2600" dirty="0"/>
              <a:t>одмах кроз </a:t>
            </a:r>
            <a:r>
              <a:rPr lang="sr-Cyrl-CS" altLang="en-US" sz="2600" dirty="0" smtClean="0"/>
              <a:t>јетру</a:t>
            </a:r>
          </a:p>
          <a:p>
            <a:pPr eaLnBrk="1" hangingPunct="1">
              <a:lnSpc>
                <a:spcPct val="95000"/>
              </a:lnSpc>
            </a:pPr>
            <a:r>
              <a:rPr lang="sr-Cyrl-CS" altLang="en-US" sz="2600" dirty="0" smtClean="0"/>
              <a:t>Ретард таблете </a:t>
            </a:r>
            <a:r>
              <a:rPr lang="sr-Cyrl-CS" altLang="en-US" sz="2600" dirty="0"/>
              <a:t>(остали нитрати) </a:t>
            </a:r>
            <a:r>
              <a:rPr lang="sr-Cyrl-CS" altLang="en-US" sz="2600" dirty="0" smtClean="0"/>
              <a:t>у </a:t>
            </a:r>
            <a:r>
              <a:rPr lang="sr-Cyrl-CS" altLang="en-US" sz="2600" dirty="0"/>
              <a:t>дужем временском периоду ослобађају лек у цревима</a:t>
            </a:r>
          </a:p>
          <a:p>
            <a:pPr eaLnBrk="1" hangingPunct="1">
              <a:lnSpc>
                <a:spcPct val="95000"/>
              </a:lnSpc>
            </a:pPr>
            <a:r>
              <a:rPr lang="sr-Cyrl-CS" altLang="en-US" sz="2600" dirty="0"/>
              <a:t>Континуирана интравенска инфузија: непосредно дејство</a:t>
            </a:r>
            <a:endParaRPr lang="en-US" altLang="en-US" sz="2600" dirty="0"/>
          </a:p>
        </p:txBody>
      </p:sp>
    </p:spTree>
    <p:extLst>
      <p:ext uri="{BB962C8B-B14F-4D97-AF65-F5344CB8AC3E}">
        <p14:creationId xmlns:p14="http://schemas.microsoft.com/office/powerpoint/2010/main" val="341619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1228</TotalTime>
  <Words>2844</Words>
  <Application>Microsoft Office PowerPoint</Application>
  <PresentationFormat>Widescreen</PresentationFormat>
  <Paragraphs>373</Paragraphs>
  <Slides>48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5" baseType="lpstr">
      <vt:lpstr>Arial</vt:lpstr>
      <vt:lpstr>Calibri</vt:lpstr>
      <vt:lpstr>Candara</vt:lpstr>
      <vt:lpstr>Tahoma</vt:lpstr>
      <vt:lpstr>Times New Roman</vt:lpstr>
      <vt:lpstr>Wingdings</vt:lpstr>
      <vt:lpstr>Network</vt:lpstr>
      <vt:lpstr>ИНТЕГРИСАНЕ АКАДЕМСКЕ СТУДИЈЕ ФАРМАЦИЈЕ Издавање лекова у пракси   10. недеља наставе</vt:lpstr>
      <vt:lpstr>Ангина пекторис</vt:lpstr>
      <vt:lpstr>Нефармаколошке мере - препоруке</vt:lpstr>
      <vt:lpstr>Фармаколошке мере</vt:lpstr>
      <vt:lpstr>Органски нитрати, нитрити</vt:lpstr>
      <vt:lpstr>Хемодинамски ефекти</vt:lpstr>
      <vt:lpstr>Фармакокинетика</vt:lpstr>
      <vt:lpstr>Индикације</vt:lpstr>
      <vt:lpstr>Начини примене нитрата</vt:lpstr>
      <vt:lpstr>Толеранција и нежељена дејства</vt:lpstr>
      <vt:lpstr>Нитрати дугог дејства</vt:lpstr>
      <vt:lpstr>Бета блокатори</vt:lpstr>
      <vt:lpstr>Бета блокатори</vt:lpstr>
      <vt:lpstr>Бета блокатори – ангина пекторис</vt:lpstr>
      <vt:lpstr>Бета блокатори</vt:lpstr>
      <vt:lpstr>Бета блокатори</vt:lpstr>
      <vt:lpstr>Блокатори калцијумских канала</vt:lpstr>
      <vt:lpstr>Блокатори калцијумских канала</vt:lpstr>
      <vt:lpstr>PowerPoint Presentation</vt:lpstr>
      <vt:lpstr>Верапамил и дилтиазем – успоравају рад срца</vt:lpstr>
      <vt:lpstr>Дихидропиридини </vt:lpstr>
      <vt:lpstr>Ефекти блокатора калцијумских канала</vt:lpstr>
      <vt:lpstr>Одлике, контраиндикације, нежељена дејства...</vt:lpstr>
      <vt:lpstr>Остали лекови</vt:lpstr>
      <vt:lpstr>Остали лекови</vt:lpstr>
      <vt:lpstr>Медикаментозни приступ и комбинације у терапији ангине пекторис</vt:lpstr>
      <vt:lpstr>Медикаментозни приступ и комбинације у терапији ангине пекторис</vt:lpstr>
      <vt:lpstr>Превенција КВ догађаја</vt:lpstr>
      <vt:lpstr>ЛЕЧЕЊЕ ХИПЕРЛИПИДЕМИЈА</vt:lpstr>
      <vt:lpstr>ФАРМАКОТЕРАПИЈА ХИПЕРЛИПИДЕМИЈА</vt:lpstr>
      <vt:lpstr>ФАРМАКОТЕРАПИЈА ХИПЕРЛИПИДЕМИЈА</vt:lpstr>
      <vt:lpstr>Атерогени индекс</vt:lpstr>
      <vt:lpstr>Статини</vt:lpstr>
      <vt:lpstr>Индикације</vt:lpstr>
      <vt:lpstr>Дозирање статина</vt:lpstr>
      <vt:lpstr>PowerPoint Presentation</vt:lpstr>
      <vt:lpstr>Метаболизам статина</vt:lpstr>
      <vt:lpstr>PowerPoint Presentation</vt:lpstr>
      <vt:lpstr>Нежељена дејства статина</vt:lpstr>
      <vt:lpstr>Неспецифична нежељена дејства статина</vt:lpstr>
      <vt:lpstr>Повећање трансаминаза током терапије статинима</vt:lpstr>
      <vt:lpstr>Контраиндикације за примену статина</vt:lpstr>
      <vt:lpstr>ФДА упозорења - симвастатин</vt:lpstr>
      <vt:lpstr>Интеракције лекова повезане са повишеним ризиком од миопатије/рабдомиолизе</vt:lpstr>
      <vt:lpstr>ПОРЕДАК СТАТИНА ПРЕМА УКУПНОМ БРОЈУ КЛИНЧКИ ЗНАЧАЈНИХ ИНТЕРАКЦИЈА</vt:lpstr>
      <vt:lpstr>КЛИНИЧКИ ЗНАЧАЈНЕ ИНТЕРАКЦИЈЕ СТАТИНА С ДРУГИМ ЛЕКОВИМА</vt:lpstr>
      <vt:lpstr>УЗРОЦИ ПОВЕЋАНОГ РИЗИКА ЗА НАСТАНАК ИНТЕРАКЦИЈА КОД ТЕРАПИЈЕ  СТАТИНИМА</vt:lpstr>
      <vt:lpstr>Статини и остали хиполипемици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ИНТЕГРИСАНЕ АКАДЕМСКЕ СТУДИЈЕ ФАРМАЦИЈЕ Издавање лекова у пракси  Предавање 10</dc:title>
  <dc:creator>Pc</dc:creator>
  <cp:lastModifiedBy>Pc</cp:lastModifiedBy>
  <cp:revision>55</cp:revision>
  <dcterms:created xsi:type="dcterms:W3CDTF">2021-04-13T12:49:08Z</dcterms:created>
  <dcterms:modified xsi:type="dcterms:W3CDTF">2021-04-19T20:40:11Z</dcterms:modified>
</cp:coreProperties>
</file>